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9"/>
  </p:notesMasterIdLst>
  <p:sldIdLst>
    <p:sldId id="256" r:id="rId2"/>
    <p:sldId id="259" r:id="rId3"/>
    <p:sldId id="260" r:id="rId4"/>
    <p:sldId id="314" r:id="rId5"/>
    <p:sldId id="660" r:id="rId6"/>
    <p:sldId id="661" r:id="rId7"/>
    <p:sldId id="640" r:id="rId8"/>
    <p:sldId id="662" r:id="rId9"/>
    <p:sldId id="663" r:id="rId10"/>
    <p:sldId id="457" r:id="rId11"/>
    <p:sldId id="465" r:id="rId12"/>
    <p:sldId id="641" r:id="rId13"/>
    <p:sldId id="644" r:id="rId14"/>
    <p:sldId id="646" r:id="rId15"/>
    <p:sldId id="647" r:id="rId16"/>
    <p:sldId id="693" r:id="rId17"/>
    <p:sldId id="694" r:id="rId18"/>
    <p:sldId id="589" r:id="rId19"/>
    <p:sldId id="695" r:id="rId20"/>
    <p:sldId id="590" r:id="rId21"/>
    <p:sldId id="696" r:id="rId22"/>
    <p:sldId id="656" r:id="rId23"/>
    <p:sldId id="698" r:id="rId24"/>
    <p:sldId id="697" r:id="rId25"/>
    <p:sldId id="664" r:id="rId26"/>
    <p:sldId id="699" r:id="rId27"/>
    <p:sldId id="701" r:id="rId28"/>
    <p:sldId id="702" r:id="rId29"/>
    <p:sldId id="703" r:id="rId30"/>
    <p:sldId id="704" r:id="rId31"/>
    <p:sldId id="731" r:id="rId32"/>
    <p:sldId id="732" r:id="rId33"/>
    <p:sldId id="733" r:id="rId34"/>
    <p:sldId id="706" r:id="rId35"/>
    <p:sldId id="707" r:id="rId36"/>
    <p:sldId id="735" r:id="rId37"/>
    <p:sldId id="736" r:id="rId38"/>
    <p:sldId id="734" r:id="rId39"/>
    <p:sldId id="708" r:id="rId40"/>
    <p:sldId id="737" r:id="rId41"/>
    <p:sldId id="709" r:id="rId42"/>
    <p:sldId id="710" r:id="rId43"/>
    <p:sldId id="711" r:id="rId44"/>
    <p:sldId id="712" r:id="rId45"/>
    <p:sldId id="738" r:id="rId46"/>
    <p:sldId id="713" r:id="rId47"/>
    <p:sldId id="714" r:id="rId48"/>
    <p:sldId id="740" r:id="rId49"/>
    <p:sldId id="715" r:id="rId50"/>
    <p:sldId id="716" r:id="rId51"/>
    <p:sldId id="717" r:id="rId52"/>
    <p:sldId id="718" r:id="rId53"/>
    <p:sldId id="719" r:id="rId54"/>
    <p:sldId id="720" r:id="rId55"/>
    <p:sldId id="745" r:id="rId56"/>
    <p:sldId id="691" r:id="rId57"/>
    <p:sldId id="290"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7A7"/>
    <a:srgbClr val="FFFF99"/>
    <a:srgbClr val="F9F5A9"/>
    <a:srgbClr val="C3F46C"/>
    <a:srgbClr val="E3EBF5"/>
    <a:srgbClr val="FFFFCC"/>
    <a:srgbClr val="000099"/>
    <a:srgbClr val="FFFFFF"/>
    <a:srgbClr val="AADA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82734" autoAdjust="0"/>
  </p:normalViewPr>
  <p:slideViewPr>
    <p:cSldViewPr>
      <p:cViewPr varScale="1">
        <p:scale>
          <a:sx n="75" d="100"/>
          <a:sy n="75" d="100"/>
        </p:scale>
        <p:origin x="-122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9F9E26-806B-4E51-B85A-9BCB62E68646}" type="datetimeFigureOut">
              <a:rPr lang="en-US" smtClean="0"/>
              <a:t>8/23/2014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F788F0-A518-4A71-92E4-13B940F83B9D}" type="slidenum">
              <a:rPr lang="en-US" smtClean="0"/>
              <a:t>‹#›</a:t>
            </a:fld>
            <a:endParaRPr lang="en-US"/>
          </a:p>
        </p:txBody>
      </p:sp>
    </p:spTree>
    <p:extLst>
      <p:ext uri="{BB962C8B-B14F-4D97-AF65-F5344CB8AC3E}">
        <p14:creationId xmlns:p14="http://schemas.microsoft.com/office/powerpoint/2010/main" val="322250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4</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5</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1" dirty="0">
              <a:cs typeface="B Nazanin" pitchFamily="2" charset="-78"/>
            </a:endParaRPr>
          </a:p>
        </p:txBody>
      </p:sp>
      <p:sp>
        <p:nvSpPr>
          <p:cNvPr id="4" name="Slide Number Placeholder 3"/>
          <p:cNvSpPr>
            <a:spLocks noGrp="1"/>
          </p:cNvSpPr>
          <p:nvPr>
            <p:ph type="sldNum" sz="quarter" idx="10"/>
          </p:nvPr>
        </p:nvSpPr>
        <p:spPr/>
        <p:txBody>
          <a:bodyPr/>
          <a:lstStyle/>
          <a:p>
            <a:fld id="{F1F788F0-A518-4A71-92E4-13B940F83B9D}" type="slidenum">
              <a:rPr lang="en-US" smtClean="0"/>
              <a:t>6</a:t>
            </a:fld>
            <a:endParaRPr lang="en-US"/>
          </a:p>
        </p:txBody>
      </p:sp>
    </p:spTree>
    <p:extLst>
      <p:ext uri="{BB962C8B-B14F-4D97-AF65-F5344CB8AC3E}">
        <p14:creationId xmlns:p14="http://schemas.microsoft.com/office/powerpoint/2010/main" val="875637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15</a:t>
            </a:fld>
            <a:endParaRPr lang="en-US"/>
          </a:p>
        </p:txBody>
      </p:sp>
    </p:spTree>
    <p:extLst>
      <p:ext uri="{BB962C8B-B14F-4D97-AF65-F5344CB8AC3E}">
        <p14:creationId xmlns:p14="http://schemas.microsoft.com/office/powerpoint/2010/main" val="3879374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45</a:t>
            </a:fld>
            <a:endParaRPr lang="en-US"/>
          </a:p>
        </p:txBody>
      </p:sp>
    </p:spTree>
    <p:extLst>
      <p:ext uri="{BB962C8B-B14F-4D97-AF65-F5344CB8AC3E}">
        <p14:creationId xmlns:p14="http://schemas.microsoft.com/office/powerpoint/2010/main" val="1008579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46</a:t>
            </a:fld>
            <a:endParaRPr lang="en-US"/>
          </a:p>
        </p:txBody>
      </p:sp>
    </p:spTree>
    <p:extLst>
      <p:ext uri="{BB962C8B-B14F-4D97-AF65-F5344CB8AC3E}">
        <p14:creationId xmlns:p14="http://schemas.microsoft.com/office/powerpoint/2010/main" val="2610782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88F0-A518-4A71-92E4-13B940F83B9D}" type="slidenum">
              <a:rPr lang="en-US" smtClean="0"/>
              <a:t>50</a:t>
            </a:fld>
            <a:endParaRPr lang="en-US"/>
          </a:p>
        </p:txBody>
      </p:sp>
    </p:spTree>
    <p:extLst>
      <p:ext uri="{BB962C8B-B14F-4D97-AF65-F5344CB8AC3E}">
        <p14:creationId xmlns:p14="http://schemas.microsoft.com/office/powerpoint/2010/main" val="1781653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lgn="ctr" rtl="1">
              <a:defRPr sz="8000">
                <a:cs typeface="B Nazanin" pitchFamily="2" charset="-78"/>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ctr" rtl="1">
              <a:buNone/>
              <a:defRPr sz="2800">
                <a:solidFill>
                  <a:schemeClr val="tx2"/>
                </a:solidFill>
                <a:cs typeface="B Nazanin" pitchFamily="2" charset="-78"/>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20000" y="6324600"/>
            <a:ext cx="762000" cy="365125"/>
          </a:xfrm>
        </p:spPr>
        <p:txBody>
          <a:bodyPr/>
          <a:lstStyle/>
          <a:p>
            <a:fld id="{B6F15528-21DE-4FAA-801E-634DDDAF4B2B}"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1066800"/>
          </a:xfrm>
        </p:spPr>
        <p:txBody>
          <a:bodyPr>
            <a:noAutofit/>
          </a:bodyPr>
          <a:lstStyle>
            <a:lvl1pPr algn="r" rtl="1">
              <a:defRPr sz="4800" b="1">
                <a:latin typeface="+mn-lt"/>
                <a:cs typeface="B Nazanin"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76400"/>
            <a:ext cx="7543800" cy="4419600"/>
          </a:xfrm>
        </p:spPr>
        <p:txBody>
          <a:bodyPr/>
          <a:lstStyle>
            <a:lvl1pPr algn="r" rtl="1">
              <a:defRPr>
                <a:solidFill>
                  <a:schemeClr val="tx1"/>
                </a:solidFill>
                <a:cs typeface="B Nazanin" pitchFamily="2" charset="-78"/>
              </a:defRPr>
            </a:lvl1pPr>
            <a:lvl2pPr algn="r" rtl="1">
              <a:defRPr>
                <a:solidFill>
                  <a:schemeClr val="tx1"/>
                </a:solidFill>
                <a:cs typeface="B Nazanin" pitchFamily="2" charset="-78"/>
              </a:defRPr>
            </a:lvl2pPr>
            <a:lvl3pPr algn="r" rtl="1">
              <a:defRPr>
                <a:solidFill>
                  <a:schemeClr val="tx1"/>
                </a:solidFill>
                <a:cs typeface="B Nazanin" pitchFamily="2" charset="-78"/>
              </a:defRPr>
            </a:lvl3pPr>
            <a:lvl4pPr algn="r" rtl="1">
              <a:defRPr>
                <a:solidFill>
                  <a:schemeClr val="tx1"/>
                </a:solidFill>
                <a:cs typeface="B Nazanin" pitchFamily="2" charset="-78"/>
              </a:defRPr>
            </a:lvl4pPr>
            <a:lvl5pPr algn="r" rtl="1">
              <a:defRPr>
                <a:solidFill>
                  <a:schemeClr val="tx1"/>
                </a:solidFill>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96200" y="6248400"/>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6F15528-21DE-4FAA-801E-634DDDAF4B2B}"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0"/>
            <a:ext cx="7543799" cy="3048000"/>
          </a:xfrm>
        </p:spPr>
        <p:txBody>
          <a:bodyPr>
            <a:normAutofit/>
          </a:bodyPr>
          <a:lstStyle/>
          <a:p>
            <a:r>
              <a:rPr lang="fa-IR" sz="8800" b="1" dirty="0" smtClean="0"/>
              <a:t>پایگاه داده ها</a:t>
            </a:r>
            <a:r>
              <a:rPr lang="en-US" sz="8800" b="1" dirty="0" smtClean="0"/>
              <a:t> </a:t>
            </a:r>
            <a:r>
              <a:rPr lang="fa-IR" sz="7200" dirty="0" smtClean="0"/>
              <a:t/>
            </a:r>
            <a:br>
              <a:rPr lang="fa-IR" sz="7200" dirty="0" smtClean="0"/>
            </a:br>
            <a:r>
              <a:rPr lang="fa-IR" sz="6000" dirty="0" smtClean="0"/>
              <a:t>فصل هشتم</a:t>
            </a:r>
            <a:r>
              <a:rPr lang="fa-IR" sz="4000" dirty="0"/>
              <a:t>: </a:t>
            </a:r>
            <a:r>
              <a:rPr lang="fa-IR" sz="3200" b="1" dirty="0"/>
              <a:t>نرمال سازی</a:t>
            </a:r>
            <a:endParaRPr lang="en-US" sz="3200" b="1" dirty="0"/>
          </a:p>
        </p:txBody>
      </p:sp>
      <p:sp>
        <p:nvSpPr>
          <p:cNvPr id="3" name="Subtitle 2"/>
          <p:cNvSpPr>
            <a:spLocks noGrp="1"/>
          </p:cNvSpPr>
          <p:nvPr>
            <p:ph type="subTitle" idx="1"/>
          </p:nvPr>
        </p:nvSpPr>
        <p:spPr>
          <a:xfrm>
            <a:off x="914400" y="4114800"/>
            <a:ext cx="6858000" cy="1981200"/>
          </a:xfrm>
        </p:spPr>
        <p:txBody>
          <a:bodyPr>
            <a:normAutofit/>
          </a:bodyPr>
          <a:lstStyle/>
          <a:p>
            <a:r>
              <a:rPr lang="fa-IR" sz="1800" dirty="0">
                <a:solidFill>
                  <a:schemeClr val="tx1"/>
                </a:solidFill>
              </a:rPr>
              <a:t>دانشگاه صنعتی بیرجند</a:t>
            </a:r>
          </a:p>
          <a:p>
            <a:r>
              <a:rPr lang="fa-IR" sz="1800" dirty="0">
                <a:solidFill>
                  <a:schemeClr val="tx1"/>
                </a:solidFill>
              </a:rPr>
              <a:t>نیمسال </a:t>
            </a:r>
            <a:r>
              <a:rPr lang="fa-IR" sz="1800" dirty="0" smtClean="0">
                <a:solidFill>
                  <a:schemeClr val="tx1"/>
                </a:solidFill>
              </a:rPr>
              <a:t>اول </a:t>
            </a:r>
            <a:r>
              <a:rPr lang="fa-IR" sz="1800" dirty="0">
                <a:solidFill>
                  <a:schemeClr val="tx1"/>
                </a:solidFill>
              </a:rPr>
              <a:t>تحصیلی 93-92</a:t>
            </a:r>
          </a:p>
          <a:p>
            <a:r>
              <a:rPr lang="fa-IR" sz="1800" dirty="0">
                <a:solidFill>
                  <a:schemeClr val="tx1"/>
                </a:solidFill>
              </a:rPr>
              <a:t>وحیده </a:t>
            </a:r>
            <a:r>
              <a:rPr lang="fa-IR" sz="1800" dirty="0" smtClean="0">
                <a:solidFill>
                  <a:schemeClr val="tx1"/>
                </a:solidFill>
              </a:rPr>
              <a:t>بابائیان</a:t>
            </a:r>
          </a:p>
          <a:p>
            <a:r>
              <a:rPr lang="en-US" sz="1800" dirty="0" smtClean="0">
                <a:solidFill>
                  <a:schemeClr val="tx1"/>
                </a:solidFill>
              </a:rPr>
              <a:t>vahidebabaiyan@yahoo.com</a:t>
            </a:r>
            <a:endParaRPr lang="fa-IR" sz="1800" dirty="0" smtClean="0">
              <a:solidFill>
                <a:schemeClr val="tx1"/>
              </a:solidFill>
            </a:endParaRPr>
          </a:p>
          <a:p>
            <a:endParaRPr lang="en-US" sz="1800" dirty="0">
              <a:solidFill>
                <a:schemeClr val="tx1"/>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62002" cy="857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0005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10200"/>
          </a:xfrm>
        </p:spPr>
        <p:txBody>
          <a:bodyPr>
            <a:normAutofit/>
          </a:bodyPr>
          <a:lstStyle/>
          <a:p>
            <a:pPr marL="320040" lvl="1" indent="0" algn="just">
              <a:buNone/>
            </a:pPr>
            <a:r>
              <a:rPr lang="fa-IR" sz="2800" dirty="0" smtClean="0"/>
              <a:t>مجموعه </a:t>
            </a:r>
            <a:r>
              <a:rPr lang="fa-IR" sz="2800" dirty="0"/>
              <a:t>روش هایی که در طراحی بانک اطلاعاتی موجب کاهش افزونگی اطلاعات و آنومالی ها گردد و بر اساس آن روابط بین اقلام داده ها اداره شوند، </a:t>
            </a:r>
            <a:r>
              <a:rPr lang="fa-IR" sz="3200" b="1" dirty="0">
                <a:solidFill>
                  <a:schemeClr val="accent1">
                    <a:lumMod val="50000"/>
                  </a:schemeClr>
                </a:solidFill>
              </a:rPr>
              <a:t>نرمال سازی </a:t>
            </a:r>
            <a:r>
              <a:rPr lang="fa-IR" sz="2800" dirty="0"/>
              <a:t>گفته می شود</a:t>
            </a:r>
            <a:r>
              <a:rPr lang="fa-IR" sz="2800" dirty="0" smtClean="0"/>
              <a:t>.</a:t>
            </a:r>
            <a:endParaRPr lang="en-US"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3274426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762000"/>
          </a:xfrm>
        </p:spPr>
        <p:txBody>
          <a:bodyPr/>
          <a:lstStyle/>
          <a:p>
            <a:r>
              <a:rPr lang="fa-IR" sz="3600" dirty="0"/>
              <a:t>سطوح نرمال</a:t>
            </a:r>
            <a:endParaRPr lang="en-US" sz="3600" dirty="0"/>
          </a:p>
        </p:txBody>
      </p:sp>
      <p:sp>
        <p:nvSpPr>
          <p:cNvPr id="3" name="Content Placeholder 2"/>
          <p:cNvSpPr>
            <a:spLocks noGrp="1"/>
          </p:cNvSpPr>
          <p:nvPr>
            <p:ph idx="1"/>
          </p:nvPr>
        </p:nvSpPr>
        <p:spPr>
          <a:xfrm>
            <a:off x="304800" y="1447800"/>
            <a:ext cx="8534400" cy="4648200"/>
          </a:xfrm>
        </p:spPr>
        <p:txBody>
          <a:bodyPr>
            <a:normAutofit/>
          </a:bodyPr>
          <a:lstStyle/>
          <a:p>
            <a:pPr marL="0" indent="0">
              <a:buNone/>
            </a:pPr>
            <a:r>
              <a:rPr lang="fa-IR" dirty="0" smtClean="0"/>
              <a:t>کاد </a:t>
            </a:r>
            <a:r>
              <a:rPr lang="fa-IR" dirty="0"/>
              <a:t>(واضع مدل رابطه ای) در ابتدا سه سطح نرمال </a:t>
            </a:r>
            <a:r>
              <a:rPr lang="en-US" dirty="0"/>
              <a:t>1NF</a:t>
            </a:r>
            <a:r>
              <a:rPr lang="fa-IR" dirty="0"/>
              <a:t> ، </a:t>
            </a:r>
            <a:r>
              <a:rPr lang="en-US" dirty="0"/>
              <a:t>2NF</a:t>
            </a:r>
            <a:r>
              <a:rPr lang="fa-IR" dirty="0"/>
              <a:t> و </a:t>
            </a:r>
            <a:r>
              <a:rPr lang="en-US" dirty="0"/>
              <a:t>3NF</a:t>
            </a:r>
            <a:r>
              <a:rPr lang="fa-IR" dirty="0"/>
              <a:t> را تعریف </a:t>
            </a:r>
            <a:r>
              <a:rPr lang="fa-IR" dirty="0" smtClean="0"/>
              <a:t>کرد ولی </a:t>
            </a:r>
            <a:r>
              <a:rPr lang="fa-IR" dirty="0"/>
              <a:t>بعداً دانشمندان دیگر، </a:t>
            </a:r>
            <a:r>
              <a:rPr lang="fa-IR" dirty="0" smtClean="0"/>
              <a:t>صورت های </a:t>
            </a:r>
            <a:r>
              <a:rPr lang="fa-IR" dirty="0"/>
              <a:t>دیگری را نیز معرفی کردند.</a:t>
            </a:r>
            <a:endParaRPr lang="en-US" dirty="0"/>
          </a:p>
          <a:p>
            <a:pPr marL="0" indent="0">
              <a:buNone/>
            </a:pPr>
            <a:r>
              <a:rPr lang="fa-IR" dirty="0"/>
              <a:t>سطوح نرمال بودن عبارتند از :</a:t>
            </a:r>
            <a:endParaRPr lang="en-US" dirty="0"/>
          </a:p>
          <a:p>
            <a:pPr lvl="1">
              <a:buFont typeface="Wingdings" pitchFamily="2" charset="2"/>
              <a:buChar char="Ø"/>
            </a:pPr>
            <a:r>
              <a:rPr lang="en-US" dirty="0"/>
              <a:t>1NF		(First Normal Form)</a:t>
            </a:r>
          </a:p>
          <a:p>
            <a:pPr lvl="1">
              <a:buFont typeface="Wingdings" pitchFamily="2" charset="2"/>
              <a:buChar char="Ø"/>
            </a:pPr>
            <a:r>
              <a:rPr lang="en-US" dirty="0"/>
              <a:t>2NF		(Second Normal Form)</a:t>
            </a:r>
          </a:p>
          <a:p>
            <a:pPr lvl="1">
              <a:buFont typeface="Wingdings" pitchFamily="2" charset="2"/>
              <a:buChar char="Ø"/>
            </a:pPr>
            <a:r>
              <a:rPr lang="en-US" dirty="0"/>
              <a:t>3NF		(Third Normal Form)</a:t>
            </a:r>
          </a:p>
          <a:p>
            <a:pPr lvl="1">
              <a:buFont typeface="Wingdings" pitchFamily="2" charset="2"/>
              <a:buChar char="Ø"/>
            </a:pPr>
            <a:r>
              <a:rPr lang="en-US" dirty="0"/>
              <a:t>BCNF		(Boyce/</a:t>
            </a:r>
            <a:r>
              <a:rPr lang="en-US" dirty="0" err="1"/>
              <a:t>Codd</a:t>
            </a:r>
            <a:r>
              <a:rPr lang="en-US" dirty="0"/>
              <a:t> Normal Form)</a:t>
            </a:r>
          </a:p>
          <a:p>
            <a:pPr lvl="1">
              <a:buFont typeface="Wingdings" pitchFamily="2" charset="2"/>
              <a:buChar char="Ø"/>
            </a:pPr>
            <a:r>
              <a:rPr lang="en-US" dirty="0"/>
              <a:t>4NF		(Fourth Normal Form)</a:t>
            </a:r>
          </a:p>
          <a:p>
            <a:pPr lvl="1">
              <a:buFont typeface="Wingdings" pitchFamily="2" charset="2"/>
              <a:buChar char="Ø"/>
            </a:pPr>
            <a:r>
              <a:rPr lang="en-US" dirty="0"/>
              <a:t>5NF		(Fifth Normal Form)</a:t>
            </a:r>
          </a:p>
          <a:p>
            <a:pPr lvl="1">
              <a:buFont typeface="Wingdings" pitchFamily="2" charset="2"/>
              <a:buChar char="Ø"/>
            </a:pPr>
            <a:r>
              <a:rPr lang="en-US" dirty="0"/>
              <a:t>DKNF		(Domain-Key Normal Form)</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4095437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63671"/>
            <a:ext cx="8458200" cy="2941529"/>
          </a:xfrm>
        </p:spPr>
        <p:txBody>
          <a:bodyPr>
            <a:normAutofit fontScale="85000" lnSpcReduction="10000"/>
          </a:bodyPr>
          <a:lstStyle/>
          <a:p>
            <a:pPr marL="0" indent="0">
              <a:buNone/>
            </a:pPr>
            <a:r>
              <a:rPr lang="fa-IR" dirty="0"/>
              <a:t>به طور کلی در مجموعه رابطه ها بعضی نرمال و بعضی غیر نرمال </a:t>
            </a:r>
            <a:r>
              <a:rPr lang="en-US" sz="2000" dirty="0"/>
              <a:t>(UNF = </a:t>
            </a:r>
            <a:r>
              <a:rPr lang="en-US" sz="2000" dirty="0" smtClean="0"/>
              <a:t>Un normalized Form)</a:t>
            </a:r>
            <a:r>
              <a:rPr lang="fa-IR" sz="2000" dirty="0" smtClean="0"/>
              <a:t> </a:t>
            </a:r>
            <a:r>
              <a:rPr lang="fa-IR" dirty="0"/>
              <a:t>هستند. </a:t>
            </a:r>
            <a:endParaRPr lang="fa-IR" dirty="0" smtClean="0"/>
          </a:p>
          <a:p>
            <a:pPr marL="0" indent="0">
              <a:buNone/>
            </a:pPr>
            <a:r>
              <a:rPr lang="fa-IR" dirty="0" smtClean="0"/>
              <a:t>رابطه </a:t>
            </a:r>
            <a:r>
              <a:rPr lang="fa-IR" dirty="0"/>
              <a:t>های نرمال همان </a:t>
            </a:r>
            <a:r>
              <a:rPr lang="en-US" dirty="0"/>
              <a:t>1NF</a:t>
            </a:r>
            <a:r>
              <a:rPr lang="fa-IR" dirty="0"/>
              <a:t> است.</a:t>
            </a:r>
            <a:endParaRPr lang="en-US" dirty="0"/>
          </a:p>
          <a:p>
            <a:pPr marL="0" indent="0">
              <a:buNone/>
            </a:pPr>
            <a:r>
              <a:rPr lang="fa-IR" dirty="0"/>
              <a:t>در واقع صور نرمال </a:t>
            </a:r>
            <a:r>
              <a:rPr lang="fa-IR" dirty="0" smtClean="0"/>
              <a:t>در اسلاید 11، </a:t>
            </a:r>
            <a:r>
              <a:rPr lang="fa-IR" dirty="0"/>
              <a:t>هر یک از قبلی خود </a:t>
            </a:r>
            <a:r>
              <a:rPr lang="fa-IR" dirty="0" smtClean="0"/>
              <a:t>نرمال تر </a:t>
            </a:r>
            <a:r>
              <a:rPr lang="fa-IR" dirty="0"/>
              <a:t>هستند. </a:t>
            </a:r>
            <a:endParaRPr lang="fa-IR" dirty="0" smtClean="0"/>
          </a:p>
          <a:p>
            <a:pPr marL="0" indent="0">
              <a:buNone/>
            </a:pPr>
            <a:r>
              <a:rPr lang="fa-IR" dirty="0" smtClean="0"/>
              <a:t>یعنی </a:t>
            </a:r>
            <a:r>
              <a:rPr lang="fa-IR" dirty="0"/>
              <a:t>مثلاً رابطه ای که </a:t>
            </a:r>
            <a:r>
              <a:rPr lang="en-US" dirty="0"/>
              <a:t>3NF</a:t>
            </a:r>
            <a:r>
              <a:rPr lang="fa-IR" dirty="0"/>
              <a:t> است حتماً </a:t>
            </a:r>
            <a:r>
              <a:rPr lang="en-US" dirty="0"/>
              <a:t>2NF</a:t>
            </a:r>
            <a:r>
              <a:rPr lang="fa-IR" dirty="0"/>
              <a:t> و </a:t>
            </a:r>
            <a:r>
              <a:rPr lang="en-US" dirty="0"/>
              <a:t>1NF</a:t>
            </a:r>
            <a:r>
              <a:rPr lang="fa-IR" dirty="0"/>
              <a:t> می باشد. </a:t>
            </a:r>
            <a:endParaRPr lang="fa-IR" dirty="0" smtClean="0"/>
          </a:p>
          <a:p>
            <a:pPr marL="0" indent="0">
              <a:buNone/>
            </a:pPr>
            <a:r>
              <a:rPr lang="fa-IR" dirty="0" smtClean="0"/>
              <a:t>به </a:t>
            </a:r>
            <a:r>
              <a:rPr lang="fa-IR" dirty="0"/>
              <a:t>عبارتی دیگر در رابطه های </a:t>
            </a:r>
            <a:r>
              <a:rPr lang="en-US" dirty="0"/>
              <a:t>1NF</a:t>
            </a:r>
            <a:r>
              <a:rPr lang="fa-IR" dirty="0"/>
              <a:t> برخی </a:t>
            </a:r>
            <a:r>
              <a:rPr lang="en-US" dirty="0"/>
              <a:t>2NF</a:t>
            </a:r>
            <a:r>
              <a:rPr lang="fa-IR" dirty="0"/>
              <a:t> بوده و در رابطه های </a:t>
            </a:r>
            <a:r>
              <a:rPr lang="en-US" dirty="0"/>
              <a:t>2NF</a:t>
            </a:r>
            <a:r>
              <a:rPr lang="fa-IR" dirty="0"/>
              <a:t> برخی </a:t>
            </a:r>
            <a:r>
              <a:rPr lang="en-US" dirty="0"/>
              <a:t>3NF</a:t>
            </a:r>
            <a:r>
              <a:rPr lang="fa-IR" dirty="0"/>
              <a:t> می  باشند و ...</a:t>
            </a:r>
            <a:endParaRPr lang="en-US" dirty="0"/>
          </a:p>
          <a:p>
            <a:pPr marL="0" indent="0">
              <a:buNone/>
            </a:pPr>
            <a:r>
              <a:rPr lang="fa-IR" dirty="0"/>
              <a:t>در عمل حالتی که یک رابطه </a:t>
            </a:r>
            <a:r>
              <a:rPr lang="en-US" dirty="0"/>
              <a:t>BCNF</a:t>
            </a:r>
            <a:r>
              <a:rPr lang="fa-IR" dirty="0"/>
              <a:t> باشد اما </a:t>
            </a:r>
            <a:r>
              <a:rPr lang="en-US" dirty="0"/>
              <a:t>4NF</a:t>
            </a:r>
            <a:r>
              <a:rPr lang="fa-IR" dirty="0"/>
              <a:t> نباشد به ندرت رخ می دهد. لذا در عمل اگر رابطه را تا سطح </a:t>
            </a:r>
            <a:r>
              <a:rPr lang="en-US" dirty="0"/>
              <a:t>BCNF</a:t>
            </a:r>
            <a:r>
              <a:rPr lang="fa-IR" dirty="0"/>
              <a:t> (و حتی گاه تا </a:t>
            </a:r>
            <a:r>
              <a:rPr lang="en-US" dirty="0"/>
              <a:t>3NF</a:t>
            </a:r>
            <a:r>
              <a:rPr lang="fa-IR" dirty="0"/>
              <a:t> ) نرمال کنیم کفایت می کند.</a:t>
            </a:r>
            <a:endParaRPr lang="en-US" dirty="0"/>
          </a:p>
          <a:p>
            <a:pPr marL="0" indent="0">
              <a:buNone/>
            </a:pPr>
            <a:r>
              <a:rPr lang="fa-IR" dirty="0"/>
              <a:t>شکل زیر ارتباط </a:t>
            </a:r>
            <a:r>
              <a:rPr lang="fa-IR" dirty="0" smtClean="0"/>
              <a:t>صورت های </a:t>
            </a:r>
            <a:r>
              <a:rPr lang="fa-IR" dirty="0"/>
              <a:t>نرمال را نشان می دهد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
        <p:nvSpPr>
          <p:cNvPr id="5" name="Oval 4"/>
          <p:cNvSpPr/>
          <p:nvPr/>
        </p:nvSpPr>
        <p:spPr>
          <a:xfrm>
            <a:off x="457200" y="3581400"/>
            <a:ext cx="3810000" cy="3276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04850" y="3793332"/>
            <a:ext cx="3429000" cy="2895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58850" y="4055765"/>
            <a:ext cx="2921000" cy="25527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174257" y="4227215"/>
            <a:ext cx="2514600" cy="2209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379541" y="4467722"/>
            <a:ext cx="2171700" cy="18859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574955" y="4717455"/>
            <a:ext cx="1854200" cy="15811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765300" y="4926410"/>
            <a:ext cx="1473200" cy="12763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832489" y="3505200"/>
            <a:ext cx="1000595" cy="338554"/>
          </a:xfrm>
          <a:prstGeom prst="rect">
            <a:avLst/>
          </a:prstGeom>
          <a:noFill/>
        </p:spPr>
        <p:txBody>
          <a:bodyPr wrap="none" rtlCol="0">
            <a:spAutoFit/>
          </a:bodyPr>
          <a:lstStyle/>
          <a:p>
            <a:r>
              <a:rPr lang="fa-IR" sz="1600" dirty="0" smtClean="0">
                <a:cs typeface="B Nazanin" pitchFamily="2" charset="-78"/>
              </a:rPr>
              <a:t>تمام رابطه ها</a:t>
            </a:r>
            <a:endParaRPr lang="en-US" sz="1600" dirty="0">
              <a:cs typeface="B Nazanin" pitchFamily="2" charset="-78"/>
            </a:endParaRPr>
          </a:p>
        </p:txBody>
      </p:sp>
      <p:sp>
        <p:nvSpPr>
          <p:cNvPr id="13" name="TextBox 12"/>
          <p:cNvSpPr txBox="1"/>
          <p:nvPr/>
        </p:nvSpPr>
        <p:spPr>
          <a:xfrm>
            <a:off x="2134782" y="3791963"/>
            <a:ext cx="503664" cy="307777"/>
          </a:xfrm>
          <a:prstGeom prst="rect">
            <a:avLst/>
          </a:prstGeom>
          <a:noFill/>
        </p:spPr>
        <p:txBody>
          <a:bodyPr wrap="none" rtlCol="0">
            <a:spAutoFit/>
          </a:bodyPr>
          <a:lstStyle/>
          <a:p>
            <a:r>
              <a:rPr lang="en-US" sz="1400" dirty="0" smtClean="0">
                <a:cs typeface="B Nazanin" pitchFamily="2" charset="-78"/>
              </a:rPr>
              <a:t>1NF</a:t>
            </a:r>
            <a:endParaRPr lang="en-US" sz="1400" dirty="0">
              <a:cs typeface="B Nazanin" pitchFamily="2" charset="-78"/>
            </a:endParaRPr>
          </a:p>
        </p:txBody>
      </p:sp>
      <p:sp>
        <p:nvSpPr>
          <p:cNvPr id="14" name="TextBox 13"/>
          <p:cNvSpPr txBox="1"/>
          <p:nvPr/>
        </p:nvSpPr>
        <p:spPr>
          <a:xfrm>
            <a:off x="2134782" y="4014121"/>
            <a:ext cx="503664" cy="307777"/>
          </a:xfrm>
          <a:prstGeom prst="rect">
            <a:avLst/>
          </a:prstGeom>
          <a:noFill/>
        </p:spPr>
        <p:txBody>
          <a:bodyPr wrap="none" rtlCol="0">
            <a:spAutoFit/>
          </a:bodyPr>
          <a:lstStyle/>
          <a:p>
            <a:r>
              <a:rPr lang="en-US" sz="1400" dirty="0" smtClean="0">
                <a:cs typeface="B Nazanin" pitchFamily="2" charset="-78"/>
              </a:rPr>
              <a:t>2NF</a:t>
            </a:r>
            <a:endParaRPr lang="en-US" sz="1400" dirty="0">
              <a:cs typeface="B Nazanin" pitchFamily="2" charset="-78"/>
            </a:endParaRPr>
          </a:p>
        </p:txBody>
      </p:sp>
      <p:sp>
        <p:nvSpPr>
          <p:cNvPr id="17" name="TextBox 16"/>
          <p:cNvSpPr txBox="1"/>
          <p:nvPr/>
        </p:nvSpPr>
        <p:spPr>
          <a:xfrm>
            <a:off x="2213559" y="4227214"/>
            <a:ext cx="503664" cy="307777"/>
          </a:xfrm>
          <a:prstGeom prst="rect">
            <a:avLst/>
          </a:prstGeom>
          <a:noFill/>
        </p:spPr>
        <p:txBody>
          <a:bodyPr wrap="none" rtlCol="0">
            <a:spAutoFit/>
          </a:bodyPr>
          <a:lstStyle/>
          <a:p>
            <a:r>
              <a:rPr lang="en-US" sz="1400" dirty="0" smtClean="0">
                <a:cs typeface="B Nazanin" pitchFamily="2" charset="-78"/>
              </a:rPr>
              <a:t>3NF</a:t>
            </a:r>
            <a:endParaRPr lang="en-US" sz="1400" dirty="0">
              <a:cs typeface="B Nazanin" pitchFamily="2" charset="-78"/>
            </a:endParaRPr>
          </a:p>
        </p:txBody>
      </p:sp>
      <p:sp>
        <p:nvSpPr>
          <p:cNvPr id="18" name="TextBox 17"/>
          <p:cNvSpPr txBox="1"/>
          <p:nvPr/>
        </p:nvSpPr>
        <p:spPr>
          <a:xfrm>
            <a:off x="2174882" y="4420890"/>
            <a:ext cx="654346" cy="307777"/>
          </a:xfrm>
          <a:prstGeom prst="rect">
            <a:avLst/>
          </a:prstGeom>
          <a:noFill/>
        </p:spPr>
        <p:txBody>
          <a:bodyPr wrap="none" rtlCol="0">
            <a:spAutoFit/>
          </a:bodyPr>
          <a:lstStyle/>
          <a:p>
            <a:r>
              <a:rPr lang="en-US" sz="1400" dirty="0" smtClean="0">
                <a:cs typeface="B Nazanin" pitchFamily="2" charset="-78"/>
              </a:rPr>
              <a:t>BCNF</a:t>
            </a:r>
            <a:endParaRPr lang="en-US" sz="1400" dirty="0">
              <a:cs typeface="B Nazanin" pitchFamily="2" charset="-78"/>
            </a:endParaRPr>
          </a:p>
        </p:txBody>
      </p:sp>
      <p:sp>
        <p:nvSpPr>
          <p:cNvPr id="19" name="TextBox 18"/>
          <p:cNvSpPr txBox="1"/>
          <p:nvPr/>
        </p:nvSpPr>
        <p:spPr>
          <a:xfrm>
            <a:off x="2226018" y="4652566"/>
            <a:ext cx="503664" cy="307777"/>
          </a:xfrm>
          <a:prstGeom prst="rect">
            <a:avLst/>
          </a:prstGeom>
          <a:noFill/>
        </p:spPr>
        <p:txBody>
          <a:bodyPr wrap="none" rtlCol="0">
            <a:spAutoFit/>
          </a:bodyPr>
          <a:lstStyle/>
          <a:p>
            <a:r>
              <a:rPr lang="en-US" sz="1400" dirty="0" smtClean="0">
                <a:cs typeface="B Nazanin" pitchFamily="2" charset="-78"/>
              </a:rPr>
              <a:t>4NF</a:t>
            </a:r>
            <a:endParaRPr lang="en-US" sz="1400" dirty="0">
              <a:cs typeface="B Nazanin" pitchFamily="2" charset="-78"/>
            </a:endParaRPr>
          </a:p>
        </p:txBody>
      </p:sp>
      <p:sp>
        <p:nvSpPr>
          <p:cNvPr id="20" name="TextBox 19"/>
          <p:cNvSpPr txBox="1"/>
          <p:nvPr/>
        </p:nvSpPr>
        <p:spPr>
          <a:xfrm>
            <a:off x="2226018" y="4911923"/>
            <a:ext cx="503664" cy="307777"/>
          </a:xfrm>
          <a:prstGeom prst="rect">
            <a:avLst/>
          </a:prstGeom>
          <a:noFill/>
        </p:spPr>
        <p:txBody>
          <a:bodyPr wrap="none" rtlCol="0">
            <a:spAutoFit/>
          </a:bodyPr>
          <a:lstStyle/>
          <a:p>
            <a:r>
              <a:rPr lang="en-US" sz="1400" dirty="0" smtClean="0">
                <a:cs typeface="B Nazanin" pitchFamily="2" charset="-78"/>
              </a:rPr>
              <a:t>5NF</a:t>
            </a:r>
            <a:endParaRPr lang="en-US" sz="1400" dirty="0">
              <a:cs typeface="B Nazanin" pitchFamily="2" charset="-78"/>
            </a:endParaRPr>
          </a:p>
        </p:txBody>
      </p:sp>
      <p:sp>
        <p:nvSpPr>
          <p:cNvPr id="22" name="Oval 21"/>
          <p:cNvSpPr/>
          <p:nvPr/>
        </p:nvSpPr>
        <p:spPr>
          <a:xfrm>
            <a:off x="1832488" y="5186065"/>
            <a:ext cx="1290725" cy="90993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958863" y="5508030"/>
            <a:ext cx="1013056" cy="51177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2179725" y="5178226"/>
            <a:ext cx="673582" cy="307777"/>
          </a:xfrm>
          <a:prstGeom prst="rect">
            <a:avLst/>
          </a:prstGeom>
          <a:noFill/>
        </p:spPr>
        <p:txBody>
          <a:bodyPr wrap="none" rtlCol="0">
            <a:spAutoFit/>
          </a:bodyPr>
          <a:lstStyle/>
          <a:p>
            <a:r>
              <a:rPr lang="en-US" sz="1400" dirty="0" smtClean="0">
                <a:cs typeface="B Nazanin" pitchFamily="2" charset="-78"/>
              </a:rPr>
              <a:t>DKNF</a:t>
            </a:r>
            <a:endParaRPr lang="en-US" sz="1400" dirty="0">
              <a:cs typeface="B Nazanin" pitchFamily="2" charset="-78"/>
            </a:endParaRPr>
          </a:p>
        </p:txBody>
      </p:sp>
      <p:sp>
        <p:nvSpPr>
          <p:cNvPr id="25" name="TextBox 24"/>
          <p:cNvSpPr txBox="1"/>
          <p:nvPr/>
        </p:nvSpPr>
        <p:spPr>
          <a:xfrm>
            <a:off x="2299149" y="5610026"/>
            <a:ext cx="264816" cy="307777"/>
          </a:xfrm>
          <a:prstGeom prst="rect">
            <a:avLst/>
          </a:prstGeom>
          <a:noFill/>
        </p:spPr>
        <p:txBody>
          <a:bodyPr wrap="none" rtlCol="0">
            <a:spAutoFit/>
          </a:bodyPr>
          <a:lstStyle/>
          <a:p>
            <a:r>
              <a:rPr lang="en-US" sz="1400" dirty="0" smtClean="0">
                <a:cs typeface="B Nazanin" pitchFamily="2" charset="-78"/>
              </a:rPr>
              <a:t>?</a:t>
            </a:r>
            <a:endParaRPr lang="en-US" sz="1400" dirty="0">
              <a:cs typeface="B Nazanin" pitchFamily="2" charset="-78"/>
            </a:endParaRPr>
          </a:p>
        </p:txBody>
      </p:sp>
      <p:sp>
        <p:nvSpPr>
          <p:cNvPr id="26" name="Rectangle 25"/>
          <p:cNvSpPr/>
          <p:nvPr/>
        </p:nvSpPr>
        <p:spPr>
          <a:xfrm>
            <a:off x="5181600" y="4381102"/>
            <a:ext cx="3295650" cy="1200329"/>
          </a:xfrm>
          <a:prstGeom prst="rect">
            <a:avLst/>
          </a:prstGeom>
          <a:solidFill>
            <a:srgbClr val="FFFF99"/>
          </a:solidFill>
        </p:spPr>
        <p:txBody>
          <a:bodyPr wrap="square">
            <a:spAutoFit/>
          </a:bodyPr>
          <a:lstStyle/>
          <a:p>
            <a:pPr algn="just" rtl="1"/>
            <a:r>
              <a:rPr lang="fa-IR" sz="2400" dirty="0">
                <a:cs typeface="B Nazanin" pitchFamily="2" charset="-78"/>
              </a:rPr>
              <a:t>نرمال سازی در عمل یعنی پیروی از یک سری فرم های نرمال که منجر به تجزیه جداول می شوند.</a:t>
            </a:r>
            <a:endParaRPr lang="en-US" sz="2400" dirty="0">
              <a:cs typeface="B Nazanin" pitchFamily="2" charset="-78"/>
            </a:endParaRPr>
          </a:p>
        </p:txBody>
      </p:sp>
    </p:spTree>
    <p:extLst>
      <p:ext uri="{BB962C8B-B14F-4D97-AF65-F5344CB8AC3E}">
        <p14:creationId xmlns:p14="http://schemas.microsoft.com/office/powerpoint/2010/main" val="6256519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4" presetClass="entr" presetSubtype="1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6" dur="500"/>
                                        <p:tgtEl>
                                          <p:spTgt spid="3">
                                            <p:txEl>
                                              <p:pRg st="4" end="4"/>
                                            </p:txEl>
                                          </p:spTgt>
                                        </p:tgtEl>
                                      </p:cBhvr>
                                    </p:animEffect>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par>
                          <p:cTn id="41" fill="hold">
                            <p:stCondLst>
                              <p:cond delay="500"/>
                            </p:stCondLst>
                            <p:childTnLst>
                              <p:par>
                                <p:cTn id="42" presetID="21"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heel(1)">
                                      <p:cBhvr>
                                        <p:cTn id="44" dur="20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randombar(horizontal)">
                                      <p:cBhvr>
                                        <p:cTn id="49" dur="500"/>
                                        <p:tgtEl>
                                          <p:spTgt spid="13"/>
                                        </p:tgtEl>
                                      </p:cBhvr>
                                    </p:animEffect>
                                  </p:childTnLst>
                                </p:cTn>
                              </p:par>
                            </p:childTnLst>
                          </p:cTn>
                        </p:par>
                        <p:par>
                          <p:cTn id="50" fill="hold">
                            <p:stCondLst>
                              <p:cond delay="500"/>
                            </p:stCondLst>
                            <p:childTnLst>
                              <p:par>
                                <p:cTn id="51" presetID="21"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heel(1)">
                                      <p:cBhvr>
                                        <p:cTn id="53" dur="20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par>
                          <p:cTn id="59" fill="hold">
                            <p:stCondLst>
                              <p:cond delay="500"/>
                            </p:stCondLst>
                            <p:childTnLst>
                              <p:par>
                                <p:cTn id="60" presetID="21" presetClass="entr" presetSubtype="1"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heel(1)">
                                      <p:cBhvr>
                                        <p:cTn id="62" dur="2000"/>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randombar(horizontal)">
                                      <p:cBhvr>
                                        <p:cTn id="67" dur="500"/>
                                        <p:tgtEl>
                                          <p:spTgt spid="17"/>
                                        </p:tgtEl>
                                      </p:cBhvr>
                                    </p:animEffect>
                                  </p:childTnLst>
                                </p:cTn>
                              </p:par>
                            </p:childTnLst>
                          </p:cTn>
                        </p:par>
                        <p:par>
                          <p:cTn id="68" fill="hold">
                            <p:stCondLst>
                              <p:cond delay="500"/>
                            </p:stCondLst>
                            <p:childTnLst>
                              <p:par>
                                <p:cTn id="69" presetID="21"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heel(1)">
                                      <p:cBhvr>
                                        <p:cTn id="71" dur="20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randombar(horizontal)">
                                      <p:cBhvr>
                                        <p:cTn id="76" dur="500"/>
                                        <p:tgtEl>
                                          <p:spTgt spid="18"/>
                                        </p:tgtEl>
                                      </p:cBhvr>
                                    </p:animEffect>
                                  </p:childTnLst>
                                </p:cTn>
                              </p:par>
                            </p:childTnLst>
                          </p:cTn>
                        </p:par>
                        <p:par>
                          <p:cTn id="77" fill="hold">
                            <p:stCondLst>
                              <p:cond delay="500"/>
                            </p:stCondLst>
                            <p:childTnLst>
                              <p:par>
                                <p:cTn id="78" presetID="21" presetClass="entr" presetSubtype="1"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heel(1)">
                                      <p:cBhvr>
                                        <p:cTn id="80" dur="2000"/>
                                        <p:tgtEl>
                                          <p:spTgt spid="9"/>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randombar(horizontal)">
                                      <p:cBhvr>
                                        <p:cTn id="85" dur="500"/>
                                        <p:tgtEl>
                                          <p:spTgt spid="19"/>
                                        </p:tgtEl>
                                      </p:cBhvr>
                                    </p:animEffect>
                                  </p:childTnLst>
                                </p:cTn>
                              </p:par>
                            </p:childTnLst>
                          </p:cTn>
                        </p:par>
                        <p:par>
                          <p:cTn id="86" fill="hold">
                            <p:stCondLst>
                              <p:cond delay="500"/>
                            </p:stCondLst>
                            <p:childTnLst>
                              <p:par>
                                <p:cTn id="87" presetID="21" presetClass="entr" presetSubtype="1"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wheel(1)">
                                      <p:cBhvr>
                                        <p:cTn id="89" dur="2000"/>
                                        <p:tgtEl>
                                          <p:spTgt spid="10"/>
                                        </p:tgtEl>
                                      </p:cBhvr>
                                    </p:animEffect>
                                  </p:childTnLst>
                                </p:cTn>
                              </p:par>
                            </p:childTnLst>
                          </p:cTn>
                        </p:par>
                      </p:childTnLst>
                    </p:cTn>
                  </p:par>
                  <p:par>
                    <p:cTn id="90" fill="hold">
                      <p:stCondLst>
                        <p:cond delay="indefinite"/>
                      </p:stCondLst>
                      <p:childTnLst>
                        <p:par>
                          <p:cTn id="91" fill="hold">
                            <p:stCondLst>
                              <p:cond delay="0"/>
                            </p:stCondLst>
                            <p:childTnLst>
                              <p:par>
                                <p:cTn id="92" presetID="14" presetClass="entr" presetSubtype="10" fill="hold" grpId="0" nodeType="click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randombar(horizontal)">
                                      <p:cBhvr>
                                        <p:cTn id="94" dur="500"/>
                                        <p:tgtEl>
                                          <p:spTgt spid="20"/>
                                        </p:tgtEl>
                                      </p:cBhvr>
                                    </p:animEffect>
                                  </p:childTnLst>
                                </p:cTn>
                              </p:par>
                            </p:childTnLst>
                          </p:cTn>
                        </p:par>
                        <p:par>
                          <p:cTn id="95" fill="hold">
                            <p:stCondLst>
                              <p:cond delay="500"/>
                            </p:stCondLst>
                            <p:childTnLst>
                              <p:par>
                                <p:cTn id="96" presetID="21" presetClass="entr" presetSubtype="1" fill="hold" grpId="0" nodeType="after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wheel(1)">
                                      <p:cBhvr>
                                        <p:cTn id="98" dur="2000"/>
                                        <p:tgtEl>
                                          <p:spTgt spid="11"/>
                                        </p:tgtEl>
                                      </p:cBhvr>
                                    </p:animEffect>
                                  </p:childTnLst>
                                </p:cTn>
                              </p:par>
                            </p:childTnLst>
                          </p:cTn>
                        </p:par>
                      </p:childTnLst>
                    </p:cTn>
                  </p:par>
                  <p:par>
                    <p:cTn id="99" fill="hold">
                      <p:stCondLst>
                        <p:cond delay="indefinite"/>
                      </p:stCondLst>
                      <p:childTnLst>
                        <p:par>
                          <p:cTn id="100" fill="hold">
                            <p:stCondLst>
                              <p:cond delay="0"/>
                            </p:stCondLst>
                            <p:childTnLst>
                              <p:par>
                                <p:cTn id="101" presetID="14" presetClass="entr" presetSubtype="10"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randombar(horizontal)">
                                      <p:cBhvr>
                                        <p:cTn id="103" dur="500"/>
                                        <p:tgtEl>
                                          <p:spTgt spid="24"/>
                                        </p:tgtEl>
                                      </p:cBhvr>
                                    </p:animEffect>
                                  </p:childTnLst>
                                </p:cTn>
                              </p:par>
                            </p:childTnLst>
                          </p:cTn>
                        </p:par>
                        <p:par>
                          <p:cTn id="104" fill="hold">
                            <p:stCondLst>
                              <p:cond delay="500"/>
                            </p:stCondLst>
                            <p:childTnLst>
                              <p:par>
                                <p:cTn id="105" presetID="21" presetClass="entr" presetSubtype="1"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wheel(1)">
                                      <p:cBhvr>
                                        <p:cTn id="107" dur="20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randombar(horizontal)">
                                      <p:cBhvr>
                                        <p:cTn id="112" dur="500"/>
                                        <p:tgtEl>
                                          <p:spTgt spid="25"/>
                                        </p:tgtEl>
                                      </p:cBhvr>
                                    </p:animEffect>
                                  </p:childTnLst>
                                </p:cTn>
                              </p:par>
                            </p:childTnLst>
                          </p:cTn>
                        </p:par>
                        <p:par>
                          <p:cTn id="113" fill="hold">
                            <p:stCondLst>
                              <p:cond delay="500"/>
                            </p:stCondLst>
                            <p:childTnLst>
                              <p:par>
                                <p:cTn id="114" presetID="21" presetClass="entr" presetSubtype="1" fill="hold" grpId="0" nodeType="after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heel(1)">
                                      <p:cBhvr>
                                        <p:cTn id="11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7" grpId="0"/>
      <p:bldP spid="18" grpId="0"/>
      <p:bldP spid="19" grpId="0"/>
      <p:bldP spid="20" grpId="0"/>
      <p:bldP spid="22" grpId="0" animBg="1"/>
      <p:bldP spid="23" grpId="0" animBg="1"/>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a:t>فرم </a:t>
            </a:r>
            <a:r>
              <a:rPr lang="en-US" sz="4000" dirty="0"/>
              <a:t>1NF</a:t>
            </a:r>
          </a:p>
        </p:txBody>
      </p:sp>
      <p:sp>
        <p:nvSpPr>
          <p:cNvPr id="3" name="Content Placeholder 2"/>
          <p:cNvSpPr>
            <a:spLocks noGrp="1"/>
          </p:cNvSpPr>
          <p:nvPr>
            <p:ph idx="1"/>
          </p:nvPr>
        </p:nvSpPr>
        <p:spPr>
          <a:xfrm>
            <a:off x="952500" y="2057400"/>
            <a:ext cx="7239000" cy="3657600"/>
          </a:xfrm>
        </p:spPr>
        <p:txBody>
          <a:bodyPr>
            <a:normAutofit/>
          </a:bodyPr>
          <a:lstStyle/>
          <a:p>
            <a:pPr marL="0" indent="0" algn="just">
              <a:buNone/>
            </a:pPr>
            <a:r>
              <a:rPr lang="fa-IR" dirty="0" smtClean="0"/>
              <a:t>رابطه </a:t>
            </a:r>
            <a:r>
              <a:rPr lang="en-US" dirty="0"/>
              <a:t>R</a:t>
            </a:r>
            <a:r>
              <a:rPr lang="fa-IR" dirty="0"/>
              <a:t> به فرم </a:t>
            </a:r>
            <a:r>
              <a:rPr lang="en-US" dirty="0"/>
              <a:t>(First Normal Form) 1NF</a:t>
            </a:r>
            <a:r>
              <a:rPr lang="fa-IR" dirty="0"/>
              <a:t> است اگر و فقط اگر تمام صفات خاصه آن روی </a:t>
            </a:r>
            <a:r>
              <a:rPr lang="fa-IR" dirty="0" smtClean="0"/>
              <a:t>میدان های </a:t>
            </a:r>
            <a:r>
              <a:rPr lang="fa-IR" dirty="0"/>
              <a:t>اتومیک تعریف شده باشند به عبارتی دیگر </a:t>
            </a:r>
            <a:r>
              <a:rPr lang="fa-IR" dirty="0" smtClean="0"/>
              <a:t>صفت های </a:t>
            </a:r>
            <a:r>
              <a:rPr lang="fa-IR" dirty="0"/>
              <a:t>آن از دامنه تو در تو </a:t>
            </a:r>
            <a:r>
              <a:rPr lang="en-US" dirty="0"/>
              <a:t>(Nested Domain)</a:t>
            </a:r>
            <a:r>
              <a:rPr lang="fa-IR" dirty="0"/>
              <a:t> نباشند. </a:t>
            </a:r>
            <a:endParaRPr lang="fa-IR" dirty="0" smtClean="0"/>
          </a:p>
          <a:p>
            <a:pPr marL="0" indent="0" algn="just">
              <a:buNone/>
            </a:pPr>
            <a:r>
              <a:rPr lang="fa-IR" b="1" dirty="0">
                <a:solidFill>
                  <a:schemeClr val="accent1">
                    <a:lumMod val="50000"/>
                  </a:schemeClr>
                </a:solidFill>
              </a:rPr>
              <a:t>یعنی صفت ترکیبی نداشته باشیم</a:t>
            </a:r>
            <a:r>
              <a:rPr lang="fa-IR" dirty="0" smtClean="0"/>
              <a:t>. </a:t>
            </a:r>
          </a:p>
          <a:p>
            <a:pPr marL="0" indent="0" algn="just">
              <a:buNone/>
            </a:pPr>
            <a:r>
              <a:rPr lang="fa-IR" dirty="0" smtClean="0"/>
              <a:t>مثلاً </a:t>
            </a:r>
            <a:r>
              <a:rPr lang="fa-IR" dirty="0"/>
              <a:t>اگر جدولی شامل فیلد تاریخ باشد که خود </a:t>
            </a:r>
            <a:r>
              <a:rPr lang="fa-IR" dirty="0" smtClean="0"/>
              <a:t>فیلد </a:t>
            </a:r>
            <a:r>
              <a:rPr lang="fa-IR" dirty="0"/>
              <a:t>تاریخ از سه فیلد کوچکتر ( سال – ماه – روز) تشکیل شده باشد آنگاه جدول </a:t>
            </a:r>
            <a:r>
              <a:rPr lang="en-US" dirty="0"/>
              <a:t>1NF</a:t>
            </a:r>
            <a:r>
              <a:rPr lang="fa-IR" dirty="0"/>
              <a:t> نیست. </a:t>
            </a:r>
            <a:endParaRPr lang="fa-IR" dirty="0" smtClean="0"/>
          </a:p>
          <a:p>
            <a:pPr marL="0" indent="0" algn="just">
              <a:buNone/>
            </a:pPr>
            <a:r>
              <a:rPr lang="fa-IR" dirty="0" smtClean="0"/>
              <a:t>در </a:t>
            </a:r>
            <a:r>
              <a:rPr lang="fa-IR" dirty="0"/>
              <a:t>واقع هر رابطه نرمالی </a:t>
            </a:r>
            <a:r>
              <a:rPr lang="en-US" dirty="0"/>
              <a:t>1NF</a:t>
            </a:r>
            <a:r>
              <a:rPr lang="fa-IR" dirty="0"/>
              <a:t> است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0267928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4" dur="500"/>
                                        <p:tgtEl>
                                          <p:spTgt spid="3">
                                            <p:txEl>
                                              <p:pRg st="2" end="2"/>
                                            </p:txEl>
                                          </p:spTgt>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3800" y="457200"/>
            <a:ext cx="5105400" cy="3962400"/>
          </a:xfrm>
        </p:spPr>
        <p:txBody>
          <a:bodyPr>
            <a:normAutofit/>
          </a:bodyPr>
          <a:lstStyle/>
          <a:p>
            <a:pPr marL="0" indent="0" algn="just">
              <a:buNone/>
            </a:pPr>
            <a:r>
              <a:rPr lang="fa-IR" b="1" u="sng" dirty="0"/>
              <a:t>مثال 2: </a:t>
            </a:r>
            <a:endParaRPr lang="fa-IR" b="1" u="sng" dirty="0" smtClean="0"/>
          </a:p>
          <a:p>
            <a:pPr marL="0" indent="0" algn="just">
              <a:buNone/>
            </a:pPr>
            <a:r>
              <a:rPr lang="fa-IR" dirty="0" smtClean="0"/>
              <a:t>فرض </a:t>
            </a:r>
            <a:r>
              <a:rPr lang="fa-IR" dirty="0"/>
              <a:t>کنید به جای دو جدول مجزای </a:t>
            </a:r>
            <a:r>
              <a:rPr lang="en-US" dirty="0"/>
              <a:t>S</a:t>
            </a:r>
            <a:r>
              <a:rPr lang="fa-IR" dirty="0"/>
              <a:t> و </a:t>
            </a:r>
            <a:r>
              <a:rPr lang="en-US" dirty="0"/>
              <a:t>SP</a:t>
            </a:r>
            <a:r>
              <a:rPr lang="fa-IR" dirty="0"/>
              <a:t> یک جدول به نام </a:t>
            </a:r>
            <a:r>
              <a:rPr lang="en-US" dirty="0"/>
              <a:t>First</a:t>
            </a:r>
            <a:r>
              <a:rPr lang="fa-IR" dirty="0"/>
              <a:t> به صورت زیر تعریف می کردیم:</a:t>
            </a:r>
            <a:endParaRPr lang="en-US" dirty="0"/>
          </a:p>
          <a:p>
            <a:pPr marL="0" indent="0" algn="just" rtl="0">
              <a:buNone/>
            </a:pPr>
            <a:r>
              <a:rPr lang="en-US" dirty="0"/>
              <a:t>First(S</a:t>
            </a:r>
            <a:r>
              <a:rPr lang="en-US" dirty="0" smtClean="0"/>
              <a:t>#, status, city, P#, </a:t>
            </a:r>
            <a:r>
              <a:rPr lang="en-US" dirty="0" err="1" smtClean="0"/>
              <a:t>Qty</a:t>
            </a:r>
            <a:r>
              <a:rPr lang="en-US" dirty="0" smtClean="0"/>
              <a:t>)</a:t>
            </a:r>
            <a:endParaRPr lang="fa-IR" dirty="0" smtClean="0"/>
          </a:p>
          <a:p>
            <a:pPr marL="0" indent="0" algn="just">
              <a:buNone/>
            </a:pPr>
            <a:r>
              <a:rPr lang="fa-IR" dirty="0" smtClean="0"/>
              <a:t>همچنین </a:t>
            </a:r>
            <a:r>
              <a:rPr lang="fa-IR" dirty="0"/>
              <a:t>فرض کنید در این بانک این قاعده وجود دارد که وضعیت یک تهیه کننده از روی شهر او تعیین می شود (یعنی </a:t>
            </a:r>
            <a:r>
              <a:rPr lang="en-US" dirty="0" err="1"/>
              <a:t>city→</a:t>
            </a:r>
            <a:r>
              <a:rPr lang="en-US" dirty="0" err="1" smtClean="0"/>
              <a:t>status</a:t>
            </a:r>
            <a:r>
              <a:rPr lang="fa-IR" dirty="0" smtClean="0"/>
              <a:t>) </a:t>
            </a:r>
            <a:r>
              <a:rPr lang="fa-IR" dirty="0"/>
              <a:t>بدین ترتیب نمودار وابستگی جدول </a:t>
            </a:r>
            <a:r>
              <a:rPr lang="en-US" dirty="0"/>
              <a:t>First</a:t>
            </a:r>
            <a:r>
              <a:rPr lang="fa-IR" dirty="0"/>
              <a:t> و نیز محتویات آن به صورت زیر خواهد </a:t>
            </a:r>
            <a:r>
              <a:rPr lang="fa-IR" dirty="0" smtClean="0"/>
              <a:t>بود:</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48275020"/>
              </p:ext>
            </p:extLst>
          </p:nvPr>
        </p:nvGraphicFramePr>
        <p:xfrm>
          <a:off x="141487" y="746760"/>
          <a:ext cx="3516113" cy="3291840"/>
        </p:xfrm>
        <a:graphic>
          <a:graphicData uri="http://schemas.openxmlformats.org/drawingml/2006/table">
            <a:tbl>
              <a:tblPr firstRow="1" firstCol="1" bandRow="1"/>
              <a:tblGrid>
                <a:gridCol w="604923"/>
                <a:gridCol w="850672"/>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2" name="Rectangle 1"/>
          <p:cNvSpPr/>
          <p:nvPr/>
        </p:nvSpPr>
        <p:spPr>
          <a:xfrm>
            <a:off x="4495800" y="4419600"/>
            <a:ext cx="4038600" cy="1477328"/>
          </a:xfrm>
          <a:prstGeom prst="rect">
            <a:avLst/>
          </a:prstGeom>
          <a:solidFill>
            <a:srgbClr val="FFFF99"/>
          </a:solidFill>
        </p:spPr>
        <p:txBody>
          <a:bodyPr wrap="square">
            <a:spAutoFit/>
          </a:bodyPr>
          <a:lstStyle/>
          <a:p>
            <a:pPr algn="r" rtl="1"/>
            <a:r>
              <a:rPr lang="fa-IR" dirty="0">
                <a:cs typeface="B Nazanin" pitchFamily="2" charset="-78"/>
              </a:rPr>
              <a:t> کلید اصلی این رابطه </a:t>
            </a:r>
            <a:r>
              <a:rPr lang="en-US" dirty="0">
                <a:cs typeface="B Nazanin" pitchFamily="2" charset="-78"/>
              </a:rPr>
              <a:t>(S#,P#)</a:t>
            </a:r>
            <a:r>
              <a:rPr lang="fa-IR" dirty="0">
                <a:cs typeface="B Nazanin" pitchFamily="2" charset="-78"/>
              </a:rPr>
              <a:t> است.</a:t>
            </a:r>
            <a:endParaRPr lang="en-US" dirty="0">
              <a:cs typeface="B Nazanin" pitchFamily="2" charset="-78"/>
            </a:endParaRPr>
          </a:p>
          <a:p>
            <a:pPr algn="r" rtl="1"/>
            <a:r>
              <a:rPr lang="fa-IR" dirty="0">
                <a:cs typeface="B Nazanin" pitchFamily="2" charset="-78"/>
              </a:rPr>
              <a:t>همانطور که مشاهده می شود اولین مشکل این فرم افزونگی اطلاعات است. وجود پدیده افزونگی در این رابطه آنومالی هایی را ایجاد می کند که در ادامه بیان می کنیم:</a:t>
            </a:r>
            <a:endParaRPr lang="en-US" dirty="0">
              <a:cs typeface="B Nazanin" pitchFamily="2" charset="-78"/>
            </a:endParaRPr>
          </a:p>
        </p:txBody>
      </p:sp>
      <p:sp>
        <p:nvSpPr>
          <p:cNvPr id="7" name="Rectangle 6"/>
          <p:cNvSpPr/>
          <p:nvPr/>
        </p:nvSpPr>
        <p:spPr>
          <a:xfrm>
            <a:off x="1943100" y="4624864"/>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1943100" y="5344836"/>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9" name="Rectangle 8"/>
          <p:cNvSpPr/>
          <p:nvPr/>
        </p:nvSpPr>
        <p:spPr>
          <a:xfrm>
            <a:off x="228600" y="4891564"/>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10" name="Rectangle 9"/>
          <p:cNvSpPr/>
          <p:nvPr/>
        </p:nvSpPr>
        <p:spPr>
          <a:xfrm>
            <a:off x="1676400" y="4323418"/>
            <a:ext cx="1295400" cy="1772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10" idx="1"/>
            <a:endCxn id="9" idx="3"/>
          </p:cNvCxnSpPr>
          <p:nvPr/>
        </p:nvCxnSpPr>
        <p:spPr>
          <a:xfrm flipH="1" flipV="1">
            <a:off x="1295400" y="5158264"/>
            <a:ext cx="381000" cy="5144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276600" y="448973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8" name="Rectangle 17"/>
          <p:cNvSpPr/>
          <p:nvPr/>
        </p:nvSpPr>
        <p:spPr>
          <a:xfrm>
            <a:off x="3276600" y="5539909"/>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9" name="Straight Arrow Connector 18"/>
          <p:cNvCxnSpPr>
            <a:endCxn id="17" idx="1"/>
          </p:cNvCxnSpPr>
          <p:nvPr/>
        </p:nvCxnSpPr>
        <p:spPr>
          <a:xfrm flipV="1">
            <a:off x="2705100" y="4756437"/>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endCxn id="18" idx="1"/>
          </p:cNvCxnSpPr>
          <p:nvPr/>
        </p:nvCxnSpPr>
        <p:spPr>
          <a:xfrm>
            <a:off x="2705100" y="5006065"/>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7" idx="2"/>
          </p:cNvCxnSpPr>
          <p:nvPr/>
        </p:nvCxnSpPr>
        <p:spPr>
          <a:xfrm flipV="1">
            <a:off x="3771900" y="5023137"/>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939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par>
                          <p:cTn id="27" fill="hold">
                            <p:stCondLst>
                              <p:cond delay="500"/>
                            </p:stCondLst>
                            <p:childTnLst>
                              <p:par>
                                <p:cTn id="28" presetID="22" presetClass="entr" presetSubtype="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childTnLst>
                          </p:cTn>
                        </p:par>
                        <p:par>
                          <p:cTn id="31" fill="hold">
                            <p:stCondLst>
                              <p:cond delay="100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childTnLst>
                          </p:cTn>
                        </p:par>
                        <p:par>
                          <p:cTn id="35" fill="hold">
                            <p:stCondLst>
                              <p:cond delay="1500"/>
                            </p:stCondLst>
                            <p:childTnLst>
                              <p:par>
                                <p:cTn id="36" presetID="22" presetClass="entr" presetSubtype="2"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childTnLst>
                          </p:cTn>
                        </p:par>
                        <p:par>
                          <p:cTn id="43" fill="hold">
                            <p:stCondLst>
                              <p:cond delay="2500"/>
                            </p:stCondLst>
                            <p:childTnLst>
                              <p:par>
                                <p:cTn id="44" presetID="14" presetClass="entr" presetSubtype="1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randombar(horizontal)">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3800" y="1676400"/>
            <a:ext cx="5029200" cy="4419600"/>
          </a:xfrm>
        </p:spPr>
        <p:txBody>
          <a:bodyPr>
            <a:normAutofit/>
          </a:bodyPr>
          <a:lstStyle/>
          <a:p>
            <a:pPr marL="0" indent="0">
              <a:buNone/>
            </a:pPr>
            <a:r>
              <a:rPr lang="fa-IR" b="1" u="sng" dirty="0"/>
              <a:t>آنومالی درج: </a:t>
            </a:r>
            <a:endParaRPr lang="fa-IR" b="1" u="sng" dirty="0" smtClean="0"/>
          </a:p>
          <a:p>
            <a:pPr marL="0" indent="0">
              <a:buNone/>
            </a:pPr>
            <a:endParaRPr lang="fa-IR" b="1" u="sng" dirty="0"/>
          </a:p>
          <a:p>
            <a:pPr marL="320040" lvl="1" indent="0">
              <a:buNone/>
            </a:pPr>
            <a:r>
              <a:rPr lang="fa-IR" dirty="0" smtClean="0"/>
              <a:t>در </a:t>
            </a:r>
            <a:r>
              <a:rPr lang="fa-IR" dirty="0"/>
              <a:t>جدول فوق نمی توان واقعیت </a:t>
            </a:r>
            <a:r>
              <a:rPr lang="fa-IR" dirty="0" smtClean="0"/>
              <a:t>« </a:t>
            </a:r>
            <a:r>
              <a:rPr lang="en-US" dirty="0"/>
              <a:t>S7</a:t>
            </a:r>
            <a:r>
              <a:rPr lang="fa-IR" dirty="0"/>
              <a:t> در شهر </a:t>
            </a:r>
            <a:r>
              <a:rPr lang="en-US" dirty="0"/>
              <a:t>C4</a:t>
            </a:r>
            <a:r>
              <a:rPr lang="fa-IR" dirty="0"/>
              <a:t> ساکن </a:t>
            </a:r>
            <a:r>
              <a:rPr lang="fa-IR" dirty="0" smtClean="0"/>
              <a:t>است» را </a:t>
            </a:r>
            <a:r>
              <a:rPr lang="fa-IR" dirty="0"/>
              <a:t>درج </a:t>
            </a:r>
            <a:r>
              <a:rPr lang="fa-IR" dirty="0" smtClean="0"/>
              <a:t>کرد.</a:t>
            </a:r>
          </a:p>
          <a:p>
            <a:pPr marL="320040" lvl="1" indent="0">
              <a:buNone/>
            </a:pPr>
            <a:r>
              <a:rPr lang="fa-IR" dirty="0" smtClean="0"/>
              <a:t>چرا؟</a:t>
            </a:r>
          </a:p>
          <a:p>
            <a:pPr marL="320040" lvl="1" indent="0">
              <a:buNone/>
            </a:pPr>
            <a:r>
              <a:rPr lang="fa-IR" dirty="0" smtClean="0"/>
              <a:t> </a:t>
            </a:r>
            <a:r>
              <a:rPr lang="fa-IR" dirty="0"/>
              <a:t>تا زمانیکه ندانیم چه قطعه ای را تهیه کرده است. دلیلش آن است که </a:t>
            </a:r>
            <a:r>
              <a:rPr lang="en-US" dirty="0"/>
              <a:t>P#</a:t>
            </a:r>
            <a:r>
              <a:rPr lang="fa-IR" dirty="0"/>
              <a:t> </a:t>
            </a:r>
            <a:r>
              <a:rPr lang="fa-IR" dirty="0" smtClean="0"/>
              <a:t>جزئی از کلید </a:t>
            </a:r>
            <a:r>
              <a:rPr lang="fa-IR" dirty="0"/>
              <a:t>اصلی است و طبق قواعد جامعیت نمی تواند </a:t>
            </a:r>
            <a:r>
              <a:rPr lang="en-US" dirty="0"/>
              <a:t>NULL</a:t>
            </a:r>
            <a:r>
              <a:rPr lang="fa-IR" dirty="0"/>
              <a:t> باشد.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606724108"/>
              </p:ext>
            </p:extLst>
          </p:nvPr>
        </p:nvGraphicFramePr>
        <p:xfrm>
          <a:off x="217687" y="2133600"/>
          <a:ext cx="3516113" cy="3657600"/>
        </p:xfrm>
        <a:graphic>
          <a:graphicData uri="http://schemas.openxmlformats.org/drawingml/2006/table">
            <a:tbl>
              <a:tblPr firstRow="1" firstCol="1" bandRow="1"/>
              <a:tblGrid>
                <a:gridCol w="604923"/>
                <a:gridCol w="850672"/>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6" name="Rectangle 5"/>
          <p:cNvSpPr/>
          <p:nvPr/>
        </p:nvSpPr>
        <p:spPr>
          <a:xfrm>
            <a:off x="293887" y="5410200"/>
            <a:ext cx="455574" cy="400110"/>
          </a:xfrm>
          <a:prstGeom prst="rect">
            <a:avLst/>
          </a:prstGeom>
        </p:spPr>
        <p:txBody>
          <a:bodyPr wrap="none">
            <a:spAutoFit/>
          </a:bodyPr>
          <a:lstStyle/>
          <a:p>
            <a:r>
              <a:rPr lang="en-US" sz="2000" b="1" dirty="0">
                <a:solidFill>
                  <a:schemeClr val="accent1">
                    <a:lumMod val="50000"/>
                  </a:schemeClr>
                </a:solidFill>
              </a:rPr>
              <a:t>S7</a:t>
            </a:r>
          </a:p>
        </p:txBody>
      </p:sp>
      <p:sp>
        <p:nvSpPr>
          <p:cNvPr id="7" name="Rectangle 6"/>
          <p:cNvSpPr/>
          <p:nvPr/>
        </p:nvSpPr>
        <p:spPr>
          <a:xfrm>
            <a:off x="1619258" y="1524000"/>
            <a:ext cx="710451" cy="400110"/>
          </a:xfrm>
          <a:prstGeom prst="rect">
            <a:avLst/>
          </a:prstGeom>
        </p:spPr>
        <p:txBody>
          <a:bodyPr wrap="none">
            <a:spAutoFit/>
          </a:bodyPr>
          <a:lstStyle/>
          <a:p>
            <a:r>
              <a:rPr lang="en-US" sz="2000" b="1" dirty="0" smtClean="0">
                <a:solidFill>
                  <a:schemeClr val="accent1">
                    <a:lumMod val="50000"/>
                  </a:schemeClr>
                </a:solidFill>
              </a:rPr>
              <a:t>First</a:t>
            </a:r>
            <a:endParaRPr lang="en-US" sz="2000" b="1" dirty="0">
              <a:solidFill>
                <a:schemeClr val="accent1">
                  <a:lumMod val="50000"/>
                </a:schemeClr>
              </a:solidFill>
            </a:endParaRPr>
          </a:p>
        </p:txBody>
      </p:sp>
      <p:sp>
        <p:nvSpPr>
          <p:cNvPr id="8" name="Rectangle 7"/>
          <p:cNvSpPr/>
          <p:nvPr/>
        </p:nvSpPr>
        <p:spPr>
          <a:xfrm>
            <a:off x="2703525" y="5420380"/>
            <a:ext cx="312906" cy="523220"/>
          </a:xfrm>
          <a:prstGeom prst="rect">
            <a:avLst/>
          </a:prstGeom>
        </p:spPr>
        <p:txBody>
          <a:bodyPr wrap="none">
            <a:spAutoFit/>
          </a:bodyPr>
          <a:lstStyle/>
          <a:p>
            <a:r>
              <a:rPr lang="fa-IR" sz="2800" b="1" dirty="0" smtClean="0">
                <a:solidFill>
                  <a:schemeClr val="accent1">
                    <a:lumMod val="50000"/>
                  </a:schemeClr>
                </a:solidFill>
              </a:rPr>
              <a:t>؟</a:t>
            </a:r>
            <a:endParaRPr lang="en-US" sz="2800" b="1" dirty="0">
              <a:solidFill>
                <a:schemeClr val="accent1">
                  <a:lumMod val="50000"/>
                </a:schemeClr>
              </a:solidFill>
            </a:endParaRPr>
          </a:p>
        </p:txBody>
      </p:sp>
      <p:sp>
        <p:nvSpPr>
          <p:cNvPr id="9" name="Title 8"/>
          <p:cNvSpPr>
            <a:spLocks noGrp="1"/>
          </p:cNvSpPr>
          <p:nvPr>
            <p:ph type="title"/>
          </p:nvPr>
        </p:nvSpPr>
        <p:spPr>
          <a:xfrm>
            <a:off x="1574800" y="533400"/>
            <a:ext cx="7543800" cy="1066800"/>
          </a:xfrm>
        </p:spPr>
        <p:txBody>
          <a:bodyPr/>
          <a:lstStyle/>
          <a:p>
            <a:r>
              <a:rPr lang="fa-IR" sz="3200" dirty="0" smtClean="0"/>
              <a:t>مثال2: </a:t>
            </a:r>
            <a:endParaRPr lang="en-US" sz="3200" dirty="0"/>
          </a:p>
        </p:txBody>
      </p:sp>
      <p:sp>
        <p:nvSpPr>
          <p:cNvPr id="10" name="Rectangle 9"/>
          <p:cNvSpPr/>
          <p:nvPr/>
        </p:nvSpPr>
        <p:spPr>
          <a:xfrm>
            <a:off x="1861435" y="5420380"/>
            <a:ext cx="498855" cy="400110"/>
          </a:xfrm>
          <a:prstGeom prst="rect">
            <a:avLst/>
          </a:prstGeom>
        </p:spPr>
        <p:txBody>
          <a:bodyPr wrap="none">
            <a:spAutoFit/>
          </a:bodyPr>
          <a:lstStyle/>
          <a:p>
            <a:r>
              <a:rPr lang="en-US" sz="2000" b="1" dirty="0" smtClean="0">
                <a:solidFill>
                  <a:schemeClr val="accent1">
                    <a:lumMod val="50000"/>
                  </a:schemeClr>
                </a:solidFill>
              </a:rPr>
              <a:t>C4</a:t>
            </a:r>
            <a:endParaRPr lang="en-US" sz="2000" b="1" dirty="0">
              <a:solidFill>
                <a:schemeClr val="accent1">
                  <a:lumMod val="50000"/>
                </a:schemeClr>
              </a:solidFill>
            </a:endParaRPr>
          </a:p>
        </p:txBody>
      </p:sp>
      <p:sp>
        <p:nvSpPr>
          <p:cNvPr id="2" name="Circular Arrow 1">
            <a:hlinkClick r:id="rId3" action="ppaction://hlinksldjump"/>
          </p:cNvPr>
          <p:cNvSpPr/>
          <p:nvPr/>
        </p:nvSpPr>
        <p:spPr>
          <a:xfrm rot="2762381">
            <a:off x="-4644" y="6268527"/>
            <a:ext cx="597061" cy="457200"/>
          </a:xfrm>
          <a:prstGeom prst="circularArrow">
            <a:avLst>
              <a:gd name="adj1" fmla="val 12500"/>
              <a:gd name="adj2" fmla="val 1142319"/>
              <a:gd name="adj3" fmla="val 20457681"/>
              <a:gd name="adj4" fmla="val 10800000"/>
              <a:gd name="adj5" fmla="val 94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836268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3800" y="1924110"/>
            <a:ext cx="5029200" cy="4419600"/>
          </a:xfrm>
        </p:spPr>
        <p:txBody>
          <a:bodyPr>
            <a:normAutofit/>
          </a:bodyPr>
          <a:lstStyle/>
          <a:p>
            <a:pPr marL="0" indent="0">
              <a:buNone/>
            </a:pPr>
            <a:r>
              <a:rPr lang="fa-IR" b="1" u="sng" dirty="0"/>
              <a:t>آنومالی حذف</a:t>
            </a:r>
            <a:r>
              <a:rPr lang="fa-IR" b="1" u="sng" dirty="0" smtClean="0"/>
              <a:t>:</a:t>
            </a:r>
          </a:p>
          <a:p>
            <a:pPr marL="0" indent="0">
              <a:buNone/>
            </a:pPr>
            <a:endParaRPr lang="fa-IR" b="1" u="sng" dirty="0"/>
          </a:p>
          <a:p>
            <a:pPr marL="320040" lvl="1" indent="0">
              <a:buNone/>
            </a:pPr>
            <a:r>
              <a:rPr lang="fa-IR" dirty="0"/>
              <a:t>اگر این اطلاع را </a:t>
            </a:r>
            <a:r>
              <a:rPr lang="fa-IR" dirty="0" smtClean="0"/>
              <a:t>که </a:t>
            </a:r>
          </a:p>
          <a:p>
            <a:pPr marL="320040" lvl="1" indent="0">
              <a:buNone/>
            </a:pPr>
            <a:r>
              <a:rPr lang="fa-IR" dirty="0" smtClean="0"/>
              <a:t>«</a:t>
            </a:r>
            <a:r>
              <a:rPr lang="en-US" dirty="0" smtClean="0"/>
              <a:t>S3</a:t>
            </a:r>
            <a:r>
              <a:rPr lang="fa-IR" dirty="0" smtClean="0"/>
              <a:t> </a:t>
            </a:r>
            <a:r>
              <a:rPr lang="fa-IR" dirty="0"/>
              <a:t>از </a:t>
            </a:r>
            <a:r>
              <a:rPr lang="en-US" dirty="0"/>
              <a:t>P2</a:t>
            </a:r>
            <a:r>
              <a:rPr lang="fa-IR" dirty="0"/>
              <a:t> به تعداد 200 عدد تهیه کرده </a:t>
            </a:r>
            <a:r>
              <a:rPr lang="fa-IR" dirty="0" smtClean="0"/>
              <a:t>است»</a:t>
            </a:r>
          </a:p>
          <a:p>
            <a:pPr marL="320040" lvl="1" indent="0">
              <a:buNone/>
            </a:pPr>
            <a:r>
              <a:rPr lang="fa-IR" dirty="0" smtClean="0"/>
              <a:t> را </a:t>
            </a:r>
            <a:r>
              <a:rPr lang="fa-IR" dirty="0"/>
              <a:t>حذف </a:t>
            </a:r>
            <a:r>
              <a:rPr lang="fa-IR" dirty="0" smtClean="0"/>
              <a:t>کنیم چه اتفاق ناخواسته ای می افتد؟</a:t>
            </a:r>
          </a:p>
          <a:p>
            <a:pPr marL="320040" lvl="1" indent="0">
              <a:buNone/>
            </a:pPr>
            <a:endParaRPr lang="fa-IR" dirty="0" smtClean="0"/>
          </a:p>
          <a:p>
            <a:pPr marL="320040" lvl="1" indent="0">
              <a:buNone/>
            </a:pPr>
            <a:r>
              <a:rPr lang="fa-IR" dirty="0" smtClean="0"/>
              <a:t> </a:t>
            </a:r>
            <a:r>
              <a:rPr lang="fa-IR" dirty="0"/>
              <a:t>اطلاع </a:t>
            </a:r>
            <a:r>
              <a:rPr lang="fa-IR" dirty="0" smtClean="0"/>
              <a:t>«</a:t>
            </a:r>
            <a:r>
              <a:rPr lang="en-US" dirty="0" smtClean="0"/>
              <a:t>S3</a:t>
            </a:r>
            <a:r>
              <a:rPr lang="fa-IR" dirty="0" smtClean="0"/>
              <a:t> </a:t>
            </a:r>
            <a:r>
              <a:rPr lang="fa-IR" dirty="0"/>
              <a:t>ساکن شهر </a:t>
            </a:r>
            <a:r>
              <a:rPr lang="en-US" dirty="0"/>
              <a:t>C3</a:t>
            </a:r>
            <a:r>
              <a:rPr lang="fa-IR" dirty="0"/>
              <a:t> </a:t>
            </a:r>
            <a:r>
              <a:rPr lang="fa-IR" dirty="0" smtClean="0"/>
              <a:t>است» نیز </a:t>
            </a:r>
            <a:r>
              <a:rPr lang="fa-IR" dirty="0"/>
              <a:t>ناخواسته حذف می شود.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032032804"/>
              </p:ext>
            </p:extLst>
          </p:nvPr>
        </p:nvGraphicFramePr>
        <p:xfrm>
          <a:off x="293887" y="2209800"/>
          <a:ext cx="3516113" cy="3291840"/>
        </p:xfrm>
        <a:graphic>
          <a:graphicData uri="http://schemas.openxmlformats.org/drawingml/2006/table">
            <a:tbl>
              <a:tblPr firstRow="1" firstCol="1" bandRow="1"/>
              <a:tblGrid>
                <a:gridCol w="604923"/>
                <a:gridCol w="850672"/>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9" name="Title 8"/>
          <p:cNvSpPr>
            <a:spLocks noGrp="1"/>
          </p:cNvSpPr>
          <p:nvPr>
            <p:ph type="title"/>
          </p:nvPr>
        </p:nvSpPr>
        <p:spPr>
          <a:xfrm>
            <a:off x="1574800" y="533400"/>
            <a:ext cx="7543800" cy="1066800"/>
          </a:xfrm>
        </p:spPr>
        <p:txBody>
          <a:bodyPr/>
          <a:lstStyle/>
          <a:p>
            <a:r>
              <a:rPr lang="fa-IR" sz="3200" dirty="0" smtClean="0"/>
              <a:t>مثال2: </a:t>
            </a:r>
            <a:endParaRPr lang="en-US" sz="3200" dirty="0"/>
          </a:p>
        </p:txBody>
      </p:sp>
      <p:sp>
        <p:nvSpPr>
          <p:cNvPr id="10" name="Rectangle 9"/>
          <p:cNvSpPr/>
          <p:nvPr/>
        </p:nvSpPr>
        <p:spPr>
          <a:xfrm>
            <a:off x="1619258" y="1524000"/>
            <a:ext cx="710451" cy="400110"/>
          </a:xfrm>
          <a:prstGeom prst="rect">
            <a:avLst/>
          </a:prstGeom>
        </p:spPr>
        <p:txBody>
          <a:bodyPr wrap="none">
            <a:spAutoFit/>
          </a:bodyPr>
          <a:lstStyle/>
          <a:p>
            <a:r>
              <a:rPr lang="en-US" sz="2000" b="1" dirty="0" smtClean="0">
                <a:solidFill>
                  <a:schemeClr val="accent1">
                    <a:lumMod val="50000"/>
                  </a:schemeClr>
                </a:solidFill>
              </a:rPr>
              <a:t>First</a:t>
            </a:r>
            <a:endParaRPr lang="en-US" sz="2000" b="1" dirty="0">
              <a:solidFill>
                <a:schemeClr val="accent1">
                  <a:lumMod val="50000"/>
                </a:schemeClr>
              </a:solidFill>
            </a:endParaRPr>
          </a:p>
        </p:txBody>
      </p:sp>
      <p:sp>
        <p:nvSpPr>
          <p:cNvPr id="7" name="Rectangle 6"/>
          <p:cNvSpPr/>
          <p:nvPr/>
        </p:nvSpPr>
        <p:spPr>
          <a:xfrm>
            <a:off x="4686300" y="744727"/>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4686300" y="1464699"/>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11" name="Rectangle 10"/>
          <p:cNvSpPr/>
          <p:nvPr/>
        </p:nvSpPr>
        <p:spPr>
          <a:xfrm>
            <a:off x="3048000" y="1011427"/>
            <a:ext cx="990600" cy="51257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12" name="Rectangle 11"/>
          <p:cNvSpPr/>
          <p:nvPr/>
        </p:nvSpPr>
        <p:spPr>
          <a:xfrm>
            <a:off x="4419600" y="443281"/>
            <a:ext cx="1295400" cy="1772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12" idx="1"/>
            <a:endCxn id="11" idx="3"/>
          </p:cNvCxnSpPr>
          <p:nvPr/>
        </p:nvCxnSpPr>
        <p:spPr>
          <a:xfrm flipH="1" flipV="1">
            <a:off x="4038600" y="1267714"/>
            <a:ext cx="381000" cy="61858"/>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019800" y="744726"/>
            <a:ext cx="1066800" cy="39827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5" name="Rectangle 14"/>
          <p:cNvSpPr/>
          <p:nvPr/>
        </p:nvSpPr>
        <p:spPr>
          <a:xfrm>
            <a:off x="6019800" y="1659772"/>
            <a:ext cx="914400" cy="33832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6" name="Straight Arrow Connector 15"/>
          <p:cNvCxnSpPr>
            <a:endCxn id="14" idx="1"/>
          </p:cNvCxnSpPr>
          <p:nvPr/>
        </p:nvCxnSpPr>
        <p:spPr>
          <a:xfrm flipV="1">
            <a:off x="5448300" y="943863"/>
            <a:ext cx="571500" cy="57252"/>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5" idx="1"/>
          </p:cNvCxnSpPr>
          <p:nvPr/>
        </p:nvCxnSpPr>
        <p:spPr>
          <a:xfrm>
            <a:off x="5448300" y="1125928"/>
            <a:ext cx="571500" cy="703008"/>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4" idx="2"/>
          </p:cNvCxnSpPr>
          <p:nvPr/>
        </p:nvCxnSpPr>
        <p:spPr>
          <a:xfrm flipV="1">
            <a:off x="6515100" y="1142999"/>
            <a:ext cx="38100" cy="500862"/>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56939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6700" y="2336495"/>
            <a:ext cx="4800600" cy="2997505"/>
          </a:xfrm>
        </p:spPr>
        <p:txBody>
          <a:bodyPr>
            <a:normAutofit/>
          </a:bodyPr>
          <a:lstStyle/>
          <a:p>
            <a:pPr marL="0" indent="0">
              <a:buNone/>
            </a:pPr>
            <a:r>
              <a:rPr lang="fa-IR" b="1" u="sng" dirty="0"/>
              <a:t>آنومالی بهنگام سازی</a:t>
            </a:r>
            <a:r>
              <a:rPr lang="fa-IR" b="1" u="sng" dirty="0" smtClean="0"/>
              <a:t>:</a:t>
            </a:r>
          </a:p>
          <a:p>
            <a:pPr marL="320040" lvl="1" indent="0">
              <a:buNone/>
            </a:pPr>
            <a:r>
              <a:rPr lang="fa-IR" dirty="0" smtClean="0"/>
              <a:t>در </a:t>
            </a:r>
            <a:r>
              <a:rPr lang="fa-IR" dirty="0"/>
              <a:t>این عمل با مشکل بهنگام سازی منتشر شونده مواجه </a:t>
            </a:r>
            <a:r>
              <a:rPr lang="fa-IR" dirty="0" smtClean="0"/>
              <a:t>هستیم.</a:t>
            </a:r>
          </a:p>
          <a:p>
            <a:pPr marL="320040" lvl="1" indent="0">
              <a:buNone/>
            </a:pPr>
            <a:r>
              <a:rPr lang="fa-IR" dirty="0" smtClean="0"/>
              <a:t> </a:t>
            </a:r>
            <a:r>
              <a:rPr lang="fa-IR" dirty="0"/>
              <a:t>زیرا مثلاً شهر یک تهیه کننده به دفعات تکرار شده است. اگر این بهنگام سازی منتشر شونده انجام نشود داده های بانک ناسازگار می شوند</a:t>
            </a:r>
            <a:r>
              <a:rPr lang="fa-IR" dirty="0" smtClean="0"/>
              <a:t>.</a:t>
            </a:r>
            <a:endParaRPr lang="fa-IR"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444007972"/>
              </p:ext>
            </p:extLst>
          </p:nvPr>
        </p:nvGraphicFramePr>
        <p:xfrm>
          <a:off x="254526" y="1643861"/>
          <a:ext cx="3516113" cy="3291840"/>
        </p:xfrm>
        <a:graphic>
          <a:graphicData uri="http://schemas.openxmlformats.org/drawingml/2006/table">
            <a:tbl>
              <a:tblPr firstRow="1" firstCol="1" bandRow="1"/>
              <a:tblGrid>
                <a:gridCol w="604923"/>
                <a:gridCol w="850672"/>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9" name="Title 8"/>
          <p:cNvSpPr>
            <a:spLocks noGrp="1"/>
          </p:cNvSpPr>
          <p:nvPr>
            <p:ph type="title"/>
          </p:nvPr>
        </p:nvSpPr>
        <p:spPr>
          <a:xfrm>
            <a:off x="1574800" y="533400"/>
            <a:ext cx="7543800" cy="1066800"/>
          </a:xfrm>
        </p:spPr>
        <p:txBody>
          <a:bodyPr/>
          <a:lstStyle/>
          <a:p>
            <a:r>
              <a:rPr lang="fa-IR" sz="3200" dirty="0" smtClean="0"/>
              <a:t>مثال2: </a:t>
            </a:r>
            <a:endParaRPr lang="en-US" sz="3200" dirty="0"/>
          </a:p>
        </p:txBody>
      </p:sp>
      <p:sp>
        <p:nvSpPr>
          <p:cNvPr id="2" name="Rectangle 1"/>
          <p:cNvSpPr/>
          <p:nvPr/>
        </p:nvSpPr>
        <p:spPr>
          <a:xfrm>
            <a:off x="685800" y="5105400"/>
            <a:ext cx="7696200" cy="1015663"/>
          </a:xfrm>
          <a:prstGeom prst="rect">
            <a:avLst/>
          </a:prstGeom>
          <a:solidFill>
            <a:srgbClr val="FFFF99"/>
          </a:solidFill>
        </p:spPr>
        <p:txBody>
          <a:bodyPr wrap="square">
            <a:spAutoFit/>
          </a:bodyPr>
          <a:lstStyle/>
          <a:p>
            <a:pPr algn="just" rtl="1"/>
            <a:r>
              <a:rPr lang="fa-IR" sz="2000" dirty="0">
                <a:cs typeface="B Nazanin" pitchFamily="2" charset="-78"/>
              </a:rPr>
              <a:t>در واقع مشکلات فوق از </a:t>
            </a:r>
            <a:r>
              <a:rPr lang="fa-IR" sz="2000" dirty="0" smtClean="0">
                <a:cs typeface="B Nazanin" pitchFamily="2" charset="-78"/>
              </a:rPr>
              <a:t>آن جا </a:t>
            </a:r>
            <a:r>
              <a:rPr lang="fa-IR" sz="2000" dirty="0">
                <a:cs typeface="B Nazanin" pitchFamily="2" charset="-78"/>
              </a:rPr>
              <a:t>ناشی شدند که در جدول </a:t>
            </a:r>
            <a:r>
              <a:rPr lang="en-US" sz="2000" dirty="0">
                <a:cs typeface="B Nazanin" pitchFamily="2" charset="-78"/>
              </a:rPr>
              <a:t>First</a:t>
            </a:r>
            <a:r>
              <a:rPr lang="fa-IR" sz="2000" dirty="0">
                <a:cs typeface="B Nazanin" pitchFamily="2" charset="-78"/>
              </a:rPr>
              <a:t> فیلدهای </a:t>
            </a:r>
            <a:r>
              <a:rPr lang="en-US" sz="2000" dirty="0">
                <a:cs typeface="B Nazanin" pitchFamily="2" charset="-78"/>
              </a:rPr>
              <a:t>status </a:t>
            </a:r>
            <a:r>
              <a:rPr lang="fa-IR" sz="2000" dirty="0" smtClean="0">
                <a:cs typeface="B Nazanin" pitchFamily="2" charset="-78"/>
              </a:rPr>
              <a:t> و </a:t>
            </a:r>
            <a:r>
              <a:rPr lang="en-US" sz="2000" dirty="0">
                <a:cs typeface="B Nazanin" pitchFamily="2" charset="-78"/>
              </a:rPr>
              <a:t>city</a:t>
            </a:r>
            <a:r>
              <a:rPr lang="fa-IR" sz="2000" dirty="0">
                <a:cs typeface="B Nazanin" pitchFamily="2" charset="-78"/>
              </a:rPr>
              <a:t> با کلید اصلی </a:t>
            </a:r>
            <a:r>
              <a:rPr lang="en-US" sz="2000" dirty="0">
                <a:cs typeface="B Nazanin" pitchFamily="2" charset="-78"/>
              </a:rPr>
              <a:t>(S#,P#)</a:t>
            </a:r>
            <a:r>
              <a:rPr lang="fa-IR" sz="2000" dirty="0">
                <a:cs typeface="B Nazanin" pitchFamily="2" charset="-78"/>
              </a:rPr>
              <a:t> وابستگی تابعی کامل ندارند ( چرا که با </a:t>
            </a:r>
            <a:r>
              <a:rPr lang="en-US" sz="2000" dirty="0">
                <a:cs typeface="B Nazanin" pitchFamily="2" charset="-78"/>
              </a:rPr>
              <a:t>S#</a:t>
            </a:r>
            <a:r>
              <a:rPr lang="fa-IR" sz="2000" dirty="0">
                <a:cs typeface="B Nazanin" pitchFamily="2" charset="-78"/>
              </a:rPr>
              <a:t> وابستگی دارند و </a:t>
            </a:r>
            <a:r>
              <a:rPr lang="en-US" sz="2000" dirty="0">
                <a:cs typeface="B Nazanin" pitchFamily="2" charset="-78"/>
              </a:rPr>
              <a:t>S#</a:t>
            </a:r>
            <a:r>
              <a:rPr lang="fa-IR" sz="2000" dirty="0">
                <a:cs typeface="B Nazanin" pitchFamily="2" charset="-78"/>
              </a:rPr>
              <a:t> بخشی از کلید اصلی است). پس ما باید سعی کنیم این مورد را بر طرف سازیم.</a:t>
            </a:r>
            <a:endParaRPr lang="en-US" sz="2000" dirty="0">
              <a:cs typeface="B Nazanin" pitchFamily="2" charset="-78"/>
            </a:endParaRPr>
          </a:p>
        </p:txBody>
      </p:sp>
      <p:sp>
        <p:nvSpPr>
          <p:cNvPr id="7" name="Rectangle 6"/>
          <p:cNvSpPr/>
          <p:nvPr/>
        </p:nvSpPr>
        <p:spPr>
          <a:xfrm>
            <a:off x="330574" y="1123890"/>
            <a:ext cx="710451" cy="400110"/>
          </a:xfrm>
          <a:prstGeom prst="rect">
            <a:avLst/>
          </a:prstGeom>
        </p:spPr>
        <p:txBody>
          <a:bodyPr wrap="none">
            <a:spAutoFit/>
          </a:bodyPr>
          <a:lstStyle/>
          <a:p>
            <a:r>
              <a:rPr lang="en-US" sz="2000" b="1" dirty="0" smtClean="0">
                <a:solidFill>
                  <a:schemeClr val="accent1">
                    <a:lumMod val="50000"/>
                  </a:schemeClr>
                </a:solidFill>
              </a:rPr>
              <a:t>First</a:t>
            </a:r>
            <a:endParaRPr lang="en-US" sz="2000" b="1" dirty="0">
              <a:solidFill>
                <a:schemeClr val="accent1">
                  <a:lumMod val="50000"/>
                </a:schemeClr>
              </a:solidFill>
            </a:endParaRPr>
          </a:p>
        </p:txBody>
      </p:sp>
      <p:sp>
        <p:nvSpPr>
          <p:cNvPr id="8" name="Rectangle 7"/>
          <p:cNvSpPr/>
          <p:nvPr/>
        </p:nvSpPr>
        <p:spPr>
          <a:xfrm>
            <a:off x="4686300" y="943863"/>
            <a:ext cx="647700" cy="33426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10" name="Rectangle 9"/>
          <p:cNvSpPr/>
          <p:nvPr/>
        </p:nvSpPr>
        <p:spPr>
          <a:xfrm>
            <a:off x="4686300" y="1464698"/>
            <a:ext cx="762000" cy="36423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11" name="Rectangle 10"/>
          <p:cNvSpPr/>
          <p:nvPr/>
        </p:nvSpPr>
        <p:spPr>
          <a:xfrm>
            <a:off x="3416300" y="960626"/>
            <a:ext cx="762000" cy="35001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QTY</a:t>
            </a:r>
            <a:endParaRPr lang="en-US" sz="2000" b="1" dirty="0">
              <a:solidFill>
                <a:schemeClr val="tx1"/>
              </a:solidFill>
            </a:endParaRPr>
          </a:p>
        </p:txBody>
      </p:sp>
      <p:sp>
        <p:nvSpPr>
          <p:cNvPr id="12" name="Rectangle 11"/>
          <p:cNvSpPr/>
          <p:nvPr/>
        </p:nvSpPr>
        <p:spPr>
          <a:xfrm>
            <a:off x="4533900" y="781109"/>
            <a:ext cx="1028700" cy="12169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12" idx="1"/>
            <a:endCxn id="11" idx="3"/>
          </p:cNvCxnSpPr>
          <p:nvPr/>
        </p:nvCxnSpPr>
        <p:spPr>
          <a:xfrm flipH="1" flipV="1">
            <a:off x="4178300" y="1135633"/>
            <a:ext cx="355600" cy="253971"/>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019800" y="781110"/>
            <a:ext cx="1143000" cy="36189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5" name="Rectangle 14"/>
          <p:cNvSpPr/>
          <p:nvPr/>
        </p:nvSpPr>
        <p:spPr>
          <a:xfrm>
            <a:off x="6019800" y="1659772"/>
            <a:ext cx="914400" cy="33832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6" name="Straight Arrow Connector 15"/>
          <p:cNvCxnSpPr>
            <a:stCxn id="8" idx="3"/>
            <a:endCxn id="14" idx="1"/>
          </p:cNvCxnSpPr>
          <p:nvPr/>
        </p:nvCxnSpPr>
        <p:spPr>
          <a:xfrm flipV="1">
            <a:off x="5334000" y="962055"/>
            <a:ext cx="685800" cy="14894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8" idx="3"/>
            <a:endCxn id="15" idx="1"/>
          </p:cNvCxnSpPr>
          <p:nvPr/>
        </p:nvCxnSpPr>
        <p:spPr>
          <a:xfrm>
            <a:off x="5334000" y="1110995"/>
            <a:ext cx="685800" cy="717941"/>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4" idx="2"/>
          </p:cNvCxnSpPr>
          <p:nvPr/>
        </p:nvCxnSpPr>
        <p:spPr>
          <a:xfrm flipV="1">
            <a:off x="6515100" y="1143000"/>
            <a:ext cx="76200" cy="500862"/>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474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543800" cy="838200"/>
          </a:xfrm>
        </p:spPr>
        <p:txBody>
          <a:bodyPr/>
          <a:lstStyle/>
          <a:p>
            <a:r>
              <a:rPr lang="fa-IR" sz="4000" dirty="0"/>
              <a:t>فرم </a:t>
            </a:r>
            <a:r>
              <a:rPr lang="en-US" sz="4000" dirty="0"/>
              <a:t>2NF</a:t>
            </a:r>
          </a:p>
        </p:txBody>
      </p:sp>
      <p:sp>
        <p:nvSpPr>
          <p:cNvPr id="3" name="Content Placeholder 2"/>
          <p:cNvSpPr>
            <a:spLocks noGrp="1"/>
          </p:cNvSpPr>
          <p:nvPr>
            <p:ph idx="1"/>
          </p:nvPr>
        </p:nvSpPr>
        <p:spPr>
          <a:xfrm>
            <a:off x="254000" y="1447281"/>
            <a:ext cx="8610600" cy="3048000"/>
          </a:xfrm>
        </p:spPr>
        <p:txBody>
          <a:bodyPr>
            <a:normAutofit/>
          </a:bodyPr>
          <a:lstStyle/>
          <a:p>
            <a:pPr marL="0" indent="0">
              <a:buNone/>
            </a:pPr>
            <a:r>
              <a:rPr lang="fa-IR" dirty="0" smtClean="0"/>
              <a:t>رابطه </a:t>
            </a:r>
            <a:r>
              <a:rPr lang="en-US" dirty="0"/>
              <a:t>R</a:t>
            </a:r>
            <a:r>
              <a:rPr lang="fa-IR" dirty="0"/>
              <a:t> در فرم دوم نرمال است اگر و فقط </a:t>
            </a:r>
            <a:r>
              <a:rPr lang="fa-IR" dirty="0" smtClean="0"/>
              <a:t>اگر ...</a:t>
            </a:r>
          </a:p>
          <a:p>
            <a:pPr marL="662940" lvl="1" indent="-342900">
              <a:buFont typeface="+mj-lt"/>
              <a:buAutoNum type="arabicPeriod"/>
            </a:pPr>
            <a:r>
              <a:rPr lang="fa-IR" sz="2000" dirty="0" smtClean="0"/>
              <a:t> </a:t>
            </a:r>
            <a:r>
              <a:rPr lang="en-US" sz="2000" dirty="0"/>
              <a:t>1NF</a:t>
            </a:r>
            <a:r>
              <a:rPr lang="fa-IR" sz="2000" dirty="0"/>
              <a:t> </a:t>
            </a:r>
            <a:r>
              <a:rPr lang="fa-IR" sz="2000" dirty="0" smtClean="0"/>
              <a:t>باشد.</a:t>
            </a:r>
            <a:r>
              <a:rPr lang="en-US" sz="2000" dirty="0" smtClean="0"/>
              <a:t> </a:t>
            </a:r>
            <a:r>
              <a:rPr lang="fa-IR" sz="2000" dirty="0" smtClean="0"/>
              <a:t> </a:t>
            </a:r>
            <a:r>
              <a:rPr lang="fa-IR" sz="2000" dirty="0"/>
              <a:t>(یعنی صفت ترکیبی نداشته باشیم)</a:t>
            </a:r>
          </a:p>
          <a:p>
            <a:pPr marL="662940" lvl="1" indent="-342900">
              <a:buFont typeface="+mj-lt"/>
              <a:buAutoNum type="arabicPeriod"/>
            </a:pPr>
            <a:r>
              <a:rPr lang="fa-IR" sz="2000" dirty="0" smtClean="0"/>
              <a:t>هر </a:t>
            </a:r>
            <a:r>
              <a:rPr lang="fa-IR" sz="2000" dirty="0"/>
              <a:t>صفت خاصه غیر کلید با کلید اصلی وابستگی تابعی کامل داشته باشد. به عبارتی دیگر هر صفت غیرکلید با کلید اصلی به طور کاهش ناپذیر وابسته باشد.</a:t>
            </a:r>
          </a:p>
          <a:p>
            <a:pPr marL="320040" lvl="1" indent="0">
              <a:buNone/>
            </a:pPr>
            <a:endParaRPr lang="en-US" sz="2400" dirty="0"/>
          </a:p>
          <a:p>
            <a:pPr marL="0" indent="0">
              <a:buNone/>
            </a:pPr>
            <a:r>
              <a:rPr lang="fa-IR" dirty="0"/>
              <a:t>مثلاً رابطه </a:t>
            </a:r>
            <a:r>
              <a:rPr lang="en-US" dirty="0"/>
              <a:t>First</a:t>
            </a:r>
            <a:r>
              <a:rPr lang="fa-IR" dirty="0"/>
              <a:t> در مثال 2 یک رابطه </a:t>
            </a:r>
            <a:r>
              <a:rPr lang="en-US" dirty="0"/>
              <a:t>2NF</a:t>
            </a:r>
            <a:r>
              <a:rPr lang="fa-IR" dirty="0"/>
              <a:t> نیست چرا که صفات خاصه غیرکلید </a:t>
            </a:r>
            <a:r>
              <a:rPr lang="en-US" dirty="0"/>
              <a:t>city</a:t>
            </a:r>
            <a:r>
              <a:rPr lang="fa-IR" dirty="0"/>
              <a:t> و </a:t>
            </a:r>
            <a:r>
              <a:rPr lang="en-US" dirty="0"/>
              <a:t>status</a:t>
            </a:r>
            <a:r>
              <a:rPr lang="fa-IR" dirty="0"/>
              <a:t> با کلید اصلی </a:t>
            </a:r>
            <a:r>
              <a:rPr lang="en-US" dirty="0"/>
              <a:t>(S#,P#)</a:t>
            </a:r>
            <a:r>
              <a:rPr lang="fa-IR" dirty="0"/>
              <a:t> وابستگی تابعی کامل ندارند</a:t>
            </a:r>
            <a:r>
              <a:rPr lang="fa-IR" dirty="0" smtClean="0"/>
              <a:t>.</a:t>
            </a:r>
            <a:endParaRPr lang="en-US" dirty="0"/>
          </a:p>
        </p:txBody>
      </p:sp>
      <p:sp>
        <p:nvSpPr>
          <p:cNvPr id="4" name="Slide Number Placeholder 3"/>
          <p:cNvSpPr>
            <a:spLocks noGrp="1"/>
          </p:cNvSpPr>
          <p:nvPr>
            <p:ph type="sldNum" sz="quarter" idx="12"/>
          </p:nvPr>
        </p:nvSpPr>
        <p:spPr>
          <a:xfrm>
            <a:off x="8305800" y="6450230"/>
            <a:ext cx="762000" cy="365125"/>
          </a:xfrm>
        </p:spPr>
        <p:txBody>
          <a:bodyPr/>
          <a:lstStyle/>
          <a:p>
            <a:fld id="{B6F15528-21DE-4FAA-801E-634DDDAF4B2B}" type="slidenum">
              <a:rPr lang="en-US" smtClean="0"/>
              <a:pPr/>
              <a:t>18</a:t>
            </a:fld>
            <a:endParaRPr lang="en-US" dirty="0"/>
          </a:p>
        </p:txBody>
      </p:sp>
      <p:sp>
        <p:nvSpPr>
          <p:cNvPr id="5" name="Rectangle 4"/>
          <p:cNvSpPr/>
          <p:nvPr/>
        </p:nvSpPr>
        <p:spPr>
          <a:xfrm>
            <a:off x="1943100" y="4624864"/>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6" name="Rectangle 5"/>
          <p:cNvSpPr/>
          <p:nvPr/>
        </p:nvSpPr>
        <p:spPr>
          <a:xfrm>
            <a:off x="1943100" y="5344836"/>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7" name="Rectangle 6"/>
          <p:cNvSpPr/>
          <p:nvPr/>
        </p:nvSpPr>
        <p:spPr>
          <a:xfrm>
            <a:off x="228600" y="4891564"/>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8" name="Rectangle 7"/>
          <p:cNvSpPr/>
          <p:nvPr/>
        </p:nvSpPr>
        <p:spPr>
          <a:xfrm>
            <a:off x="1676400" y="4323418"/>
            <a:ext cx="1295400" cy="1772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stCxn id="8" idx="1"/>
            <a:endCxn id="7" idx="3"/>
          </p:cNvCxnSpPr>
          <p:nvPr/>
        </p:nvCxnSpPr>
        <p:spPr>
          <a:xfrm flipH="1" flipV="1">
            <a:off x="1295400" y="5158264"/>
            <a:ext cx="381000" cy="5144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276600" y="448973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1" name="Rectangle 10"/>
          <p:cNvSpPr/>
          <p:nvPr/>
        </p:nvSpPr>
        <p:spPr>
          <a:xfrm>
            <a:off x="3276600" y="5539909"/>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2" name="Straight Arrow Connector 11"/>
          <p:cNvCxnSpPr>
            <a:endCxn id="10" idx="1"/>
          </p:cNvCxnSpPr>
          <p:nvPr/>
        </p:nvCxnSpPr>
        <p:spPr>
          <a:xfrm flipV="1">
            <a:off x="2705100" y="4756437"/>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1" idx="1"/>
          </p:cNvCxnSpPr>
          <p:nvPr/>
        </p:nvCxnSpPr>
        <p:spPr>
          <a:xfrm>
            <a:off x="2705100" y="5006065"/>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0" idx="2"/>
          </p:cNvCxnSpPr>
          <p:nvPr/>
        </p:nvCxnSpPr>
        <p:spPr>
          <a:xfrm flipV="1">
            <a:off x="3771900" y="5023137"/>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3334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11"/>
                                        </p:tgtEl>
                                        <p:attrNameLst>
                                          <p:attrName>style.color</p:attrName>
                                        </p:attrNameLst>
                                      </p:cBhvr>
                                      <p:by>
                                        <p:hsl h="0" s="-12549" l="-25098"/>
                                      </p:by>
                                    </p:animClr>
                                    <p:animClr clrSpc="hsl" dir="cw">
                                      <p:cBhvr>
                                        <p:cTn id="7" dur="500" fill="hold"/>
                                        <p:tgtEl>
                                          <p:spTgt spid="11"/>
                                        </p:tgtEl>
                                        <p:attrNameLst>
                                          <p:attrName>fillcolor</p:attrName>
                                        </p:attrNameLst>
                                      </p:cBhvr>
                                      <p:by>
                                        <p:hsl h="0" s="-12549" l="-25098"/>
                                      </p:by>
                                    </p:animClr>
                                    <p:animClr clrSpc="hsl" dir="cw">
                                      <p:cBhvr>
                                        <p:cTn id="8" dur="500" fill="hold"/>
                                        <p:tgtEl>
                                          <p:spTgt spid="11"/>
                                        </p:tgtEl>
                                        <p:attrNameLst>
                                          <p:attrName>stroke.color</p:attrName>
                                        </p:attrNameLst>
                                      </p:cBhvr>
                                      <p:by>
                                        <p:hsl h="0" s="-12549" l="-25098"/>
                                      </p:by>
                                    </p:animClr>
                                    <p:set>
                                      <p:cBhvr>
                                        <p:cTn id="9" dur="500" fill="hold"/>
                                        <p:tgtEl>
                                          <p:spTgt spid="11"/>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10"/>
                                        </p:tgtEl>
                                        <p:attrNameLst>
                                          <p:attrName>style.color</p:attrName>
                                        </p:attrNameLst>
                                      </p:cBhvr>
                                      <p:by>
                                        <p:hsl h="0" s="-12549" l="-25098"/>
                                      </p:by>
                                    </p:animClr>
                                    <p:animClr clrSpc="hsl" dir="cw">
                                      <p:cBhvr>
                                        <p:cTn id="12" dur="500" fill="hold"/>
                                        <p:tgtEl>
                                          <p:spTgt spid="10"/>
                                        </p:tgtEl>
                                        <p:attrNameLst>
                                          <p:attrName>fillcolor</p:attrName>
                                        </p:attrNameLst>
                                      </p:cBhvr>
                                      <p:by>
                                        <p:hsl h="0" s="-12549" l="-25098"/>
                                      </p:by>
                                    </p:animClr>
                                    <p:animClr clrSpc="hsl" dir="cw">
                                      <p:cBhvr>
                                        <p:cTn id="13" dur="500" fill="hold"/>
                                        <p:tgtEl>
                                          <p:spTgt spid="10"/>
                                        </p:tgtEl>
                                        <p:attrNameLst>
                                          <p:attrName>stroke.color</p:attrName>
                                        </p:attrNameLst>
                                      </p:cBhvr>
                                      <p:by>
                                        <p:hsl h="0" s="-12549" l="-25098"/>
                                      </p:by>
                                    </p:animClr>
                                    <p:set>
                                      <p:cBhvr>
                                        <p:cTn id="14" dur="500" fill="hold"/>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86800" cy="4209244"/>
          </a:xfrm>
        </p:spPr>
        <p:txBody>
          <a:bodyPr/>
          <a:lstStyle/>
          <a:p>
            <a:pPr marL="0" indent="0">
              <a:buNone/>
            </a:pPr>
            <a:r>
              <a:rPr lang="fa-IR" b="1" u="sng" dirty="0"/>
              <a:t>تذکر: </a:t>
            </a:r>
            <a:endParaRPr lang="fa-IR" b="1" u="sng" dirty="0" smtClean="0"/>
          </a:p>
          <a:p>
            <a:pPr marL="0" indent="0">
              <a:buNone/>
            </a:pPr>
            <a:endParaRPr lang="fa-IR" dirty="0"/>
          </a:p>
          <a:p>
            <a:pPr marL="0" indent="0">
              <a:buNone/>
            </a:pPr>
            <a:r>
              <a:rPr lang="fa-IR" b="1" dirty="0">
                <a:solidFill>
                  <a:schemeClr val="accent1">
                    <a:lumMod val="50000"/>
                  </a:schemeClr>
                </a:solidFill>
              </a:rPr>
              <a:t>صفت </a:t>
            </a:r>
            <a:r>
              <a:rPr lang="fa-IR" b="1" dirty="0" smtClean="0">
                <a:solidFill>
                  <a:schemeClr val="accent1">
                    <a:lumMod val="50000"/>
                  </a:schemeClr>
                </a:solidFill>
              </a:rPr>
              <a:t>غیرکلید </a:t>
            </a:r>
            <a:r>
              <a:rPr lang="fa-IR" dirty="0"/>
              <a:t>یعنی صفتی که خود کلید نباشد و جزء تشکیل دهنده کلید هم نباشد. </a:t>
            </a:r>
            <a:endParaRPr lang="fa-IR" dirty="0" smtClean="0"/>
          </a:p>
          <a:p>
            <a:pPr marL="0" indent="0">
              <a:buNone/>
            </a:pPr>
            <a:endParaRPr lang="fa-IR" dirty="0" smtClean="0"/>
          </a:p>
          <a:p>
            <a:pPr marL="0" indent="0">
              <a:buNone/>
            </a:pPr>
            <a:r>
              <a:rPr lang="fa-IR" dirty="0" smtClean="0"/>
              <a:t>صفتی </a:t>
            </a:r>
            <a:r>
              <a:rPr lang="fa-IR" dirty="0"/>
              <a:t>که جزء تشکیل دهنده کلید باشد را </a:t>
            </a:r>
            <a:r>
              <a:rPr lang="fa-IR" b="1" dirty="0">
                <a:solidFill>
                  <a:schemeClr val="accent1">
                    <a:lumMod val="50000"/>
                  </a:schemeClr>
                </a:solidFill>
              </a:rPr>
              <a:t>صفت عمده </a:t>
            </a:r>
            <a:r>
              <a:rPr lang="en-US" dirty="0"/>
              <a:t>(Prime Attribute)</a:t>
            </a:r>
            <a:r>
              <a:rPr lang="fa-IR" dirty="0"/>
              <a:t> می نامیم. </a:t>
            </a:r>
            <a:endParaRPr lang="fa-IR" dirty="0" smtClean="0"/>
          </a:p>
          <a:p>
            <a:pPr marL="0" indent="0">
              <a:buNone/>
            </a:pPr>
            <a:endParaRPr lang="fa-IR" dirty="0"/>
          </a:p>
          <a:p>
            <a:pPr marL="0" indent="0">
              <a:buNone/>
            </a:pPr>
            <a:r>
              <a:rPr lang="fa-IR" dirty="0"/>
              <a:t>در مثال 2 صفت </a:t>
            </a:r>
            <a:r>
              <a:rPr lang="en-US" dirty="0"/>
              <a:t>city</a:t>
            </a:r>
            <a:r>
              <a:rPr lang="fa-IR" dirty="0"/>
              <a:t> غیرکلید و صفت </a:t>
            </a:r>
            <a:r>
              <a:rPr lang="en-US" dirty="0"/>
              <a:t>S#</a:t>
            </a:r>
            <a:r>
              <a:rPr lang="fa-IR" dirty="0"/>
              <a:t> از نوع عمده می باشند.</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
        <p:nvSpPr>
          <p:cNvPr id="5" name="Rectangle 4"/>
          <p:cNvSpPr/>
          <p:nvPr/>
        </p:nvSpPr>
        <p:spPr>
          <a:xfrm>
            <a:off x="1943100" y="4624864"/>
            <a:ext cx="762000" cy="533400"/>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6" name="Rectangle 5"/>
          <p:cNvSpPr/>
          <p:nvPr/>
        </p:nvSpPr>
        <p:spPr>
          <a:xfrm>
            <a:off x="1943100" y="5344836"/>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7" name="Rectangle 6"/>
          <p:cNvSpPr/>
          <p:nvPr/>
        </p:nvSpPr>
        <p:spPr>
          <a:xfrm>
            <a:off x="228600" y="4891564"/>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8" name="Rectangle 7"/>
          <p:cNvSpPr/>
          <p:nvPr/>
        </p:nvSpPr>
        <p:spPr>
          <a:xfrm>
            <a:off x="1676400" y="4323418"/>
            <a:ext cx="1295400" cy="1772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stCxn id="8" idx="1"/>
            <a:endCxn id="7" idx="3"/>
          </p:cNvCxnSpPr>
          <p:nvPr/>
        </p:nvCxnSpPr>
        <p:spPr>
          <a:xfrm flipH="1" flipV="1">
            <a:off x="1295400" y="5158264"/>
            <a:ext cx="381000" cy="5144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276600" y="448973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1" name="Rectangle 10"/>
          <p:cNvSpPr/>
          <p:nvPr/>
        </p:nvSpPr>
        <p:spPr>
          <a:xfrm>
            <a:off x="3276600" y="5539909"/>
            <a:ext cx="1066800" cy="533400"/>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2" name="Straight Arrow Connector 11"/>
          <p:cNvCxnSpPr>
            <a:endCxn id="10" idx="1"/>
          </p:cNvCxnSpPr>
          <p:nvPr/>
        </p:nvCxnSpPr>
        <p:spPr>
          <a:xfrm flipV="1">
            <a:off x="2705100" y="4756437"/>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1" idx="1"/>
          </p:cNvCxnSpPr>
          <p:nvPr/>
        </p:nvCxnSpPr>
        <p:spPr>
          <a:xfrm>
            <a:off x="2705100" y="5006065"/>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0" idx="2"/>
          </p:cNvCxnSpPr>
          <p:nvPr/>
        </p:nvCxnSpPr>
        <p:spPr>
          <a:xfrm flipV="1">
            <a:off x="3771900" y="5023137"/>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65313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11"/>
                                        </p:tgtEl>
                                        <p:attrNameLst>
                                          <p:attrName>style.color</p:attrName>
                                        </p:attrNameLst>
                                      </p:cBhvr>
                                      <p:by>
                                        <p:hsl h="7200000" s="0" l="0"/>
                                      </p:by>
                                    </p:animClr>
                                    <p:animClr clrSpc="hsl" dir="cw">
                                      <p:cBhvr>
                                        <p:cTn id="7" dur="500" fill="hold"/>
                                        <p:tgtEl>
                                          <p:spTgt spid="11"/>
                                        </p:tgtEl>
                                        <p:attrNameLst>
                                          <p:attrName>fillcolor</p:attrName>
                                        </p:attrNameLst>
                                      </p:cBhvr>
                                      <p:by>
                                        <p:hsl h="7200000" s="0" l="0"/>
                                      </p:by>
                                    </p:animClr>
                                    <p:animClr clrSpc="hsl" dir="cw">
                                      <p:cBhvr>
                                        <p:cTn id="8" dur="500" fill="hold"/>
                                        <p:tgtEl>
                                          <p:spTgt spid="11"/>
                                        </p:tgtEl>
                                        <p:attrNameLst>
                                          <p:attrName>stroke.color</p:attrName>
                                        </p:attrNameLst>
                                      </p:cBhvr>
                                      <p:by>
                                        <p:hsl h="7200000" s="0" l="0"/>
                                      </p:by>
                                    </p:animClr>
                                    <p:set>
                                      <p:cBhvr>
                                        <p:cTn id="9" dur="500" fill="hold"/>
                                        <p:tgtEl>
                                          <p:spTgt spid="11"/>
                                        </p:tgtEl>
                                        <p:attrNameLst>
                                          <p:attrName>fill.type</p:attrName>
                                        </p:attrNameLst>
                                      </p:cBhvr>
                                      <p:to>
                                        <p:strVal val="solid"/>
                                      </p:to>
                                    </p:set>
                                  </p:childTnLst>
                                </p:cTn>
                              </p:par>
                              <p:par>
                                <p:cTn id="10" presetID="14" presetClass="entr" presetSubtype="1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mph" presetSubtype="0" fill="hold" grpId="0" nodeType="clickEffect">
                                  <p:stCondLst>
                                    <p:cond delay="0"/>
                                  </p:stCondLst>
                                  <p:childTnLst>
                                    <p:animClr clrSpc="hsl" dir="cw">
                                      <p:cBhvr override="childStyle">
                                        <p:cTn id="16" dur="500" fill="hold"/>
                                        <p:tgtEl>
                                          <p:spTgt spid="5"/>
                                        </p:tgtEl>
                                        <p:attrNameLst>
                                          <p:attrName>style.color</p:attrName>
                                        </p:attrNameLst>
                                      </p:cBhvr>
                                      <p:by>
                                        <p:hsl h="7200000" s="0" l="0"/>
                                      </p:by>
                                    </p:animClr>
                                    <p:animClr clrSpc="hsl" dir="cw">
                                      <p:cBhvr>
                                        <p:cTn id="17" dur="500" fill="hold"/>
                                        <p:tgtEl>
                                          <p:spTgt spid="5"/>
                                        </p:tgtEl>
                                        <p:attrNameLst>
                                          <p:attrName>fillcolor</p:attrName>
                                        </p:attrNameLst>
                                      </p:cBhvr>
                                      <p:by>
                                        <p:hsl h="7200000" s="0" l="0"/>
                                      </p:by>
                                    </p:animClr>
                                    <p:animClr clrSpc="hsl" dir="cw">
                                      <p:cBhvr>
                                        <p:cTn id="18" dur="500" fill="hold"/>
                                        <p:tgtEl>
                                          <p:spTgt spid="5"/>
                                        </p:tgtEl>
                                        <p:attrNameLst>
                                          <p:attrName>stroke.color</p:attrName>
                                        </p:attrNameLst>
                                      </p:cBhvr>
                                      <p:by>
                                        <p:hsl h="7200000" s="0" l="0"/>
                                      </p:by>
                                    </p:animClr>
                                    <p:set>
                                      <p:cBhvr>
                                        <p:cTn id="19" dur="500" fill="hold"/>
                                        <p:tgtEl>
                                          <p:spTgt spid="5"/>
                                        </p:tgtEl>
                                        <p:attrNameLst>
                                          <p:attrName>fill.type</p:attrName>
                                        </p:attrNameLst>
                                      </p:cBhvr>
                                      <p:to>
                                        <p:strVal val="solid"/>
                                      </p:to>
                                    </p:set>
                                  </p:childTnLst>
                                </p:cTn>
                              </p:par>
                              <p:par>
                                <p:cTn id="20" presetID="14" presetClass="entr" presetSubtype="1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par>
                          <p:cTn id="23" fill="hold">
                            <p:stCondLst>
                              <p:cond delay="500"/>
                            </p:stCondLst>
                            <p:childTnLst>
                              <p:par>
                                <p:cTn id="24" presetID="14" presetClass="entr" presetSubtype="1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فهرست مطالب</a:t>
            </a:r>
            <a:endParaRPr lang="en-US" dirty="0"/>
          </a:p>
        </p:txBody>
      </p:sp>
      <p:sp>
        <p:nvSpPr>
          <p:cNvPr id="3" name="Content Placeholder 2"/>
          <p:cNvSpPr>
            <a:spLocks noGrp="1"/>
          </p:cNvSpPr>
          <p:nvPr>
            <p:ph idx="1"/>
          </p:nvPr>
        </p:nvSpPr>
        <p:spPr/>
        <p:txBody>
          <a:bodyPr/>
          <a:lstStyle/>
          <a:p>
            <a:r>
              <a:rPr lang="fa-IR" dirty="0">
                <a:solidFill>
                  <a:schemeClr val="tx2">
                    <a:lumMod val="90000"/>
                    <a:lumOff val="10000"/>
                  </a:schemeClr>
                </a:solidFill>
              </a:rPr>
              <a:t>فصل اول: </a:t>
            </a:r>
            <a:r>
              <a:rPr lang="fa-IR" dirty="0" smtClean="0">
                <a:solidFill>
                  <a:schemeClr val="tx2">
                    <a:lumMod val="90000"/>
                    <a:lumOff val="10000"/>
                  </a:schemeClr>
                </a:solidFill>
              </a:rPr>
              <a:t>تعاریف اولیه و نمودار </a:t>
            </a:r>
            <a:r>
              <a:rPr lang="en-US" dirty="0" smtClean="0">
                <a:solidFill>
                  <a:schemeClr val="tx2">
                    <a:lumMod val="90000"/>
                    <a:lumOff val="10000"/>
                  </a:schemeClr>
                </a:solidFill>
              </a:rPr>
              <a:t>EER</a:t>
            </a:r>
            <a:endParaRPr lang="fa-IR" dirty="0">
              <a:solidFill>
                <a:schemeClr val="tx2">
                  <a:lumMod val="90000"/>
                  <a:lumOff val="10000"/>
                </a:schemeClr>
              </a:solidFill>
            </a:endParaRPr>
          </a:p>
          <a:p>
            <a:r>
              <a:rPr lang="fa-IR" dirty="0">
                <a:solidFill>
                  <a:schemeClr val="tx2">
                    <a:lumMod val="90000"/>
                    <a:lumOff val="10000"/>
                  </a:schemeClr>
                </a:solidFill>
              </a:rPr>
              <a:t>فصل دوم: </a:t>
            </a:r>
            <a:r>
              <a:rPr lang="en-US" dirty="0">
                <a:solidFill>
                  <a:schemeClr val="tx2">
                    <a:lumMod val="90000"/>
                    <a:lumOff val="10000"/>
                  </a:schemeClr>
                </a:solidFill>
              </a:rPr>
              <a:t>DBMS</a:t>
            </a:r>
            <a:endParaRPr lang="fa-IR" dirty="0">
              <a:solidFill>
                <a:schemeClr val="tx2">
                  <a:lumMod val="90000"/>
                  <a:lumOff val="10000"/>
                </a:schemeClr>
              </a:solidFill>
            </a:endParaRPr>
          </a:p>
          <a:p>
            <a:r>
              <a:rPr lang="fa-IR" dirty="0">
                <a:solidFill>
                  <a:schemeClr val="tx2">
                    <a:lumMod val="90000"/>
                    <a:lumOff val="10000"/>
                  </a:schemeClr>
                </a:solidFill>
              </a:rPr>
              <a:t>فصل سوم: ساختار داده ای – مدل رابطه ای</a:t>
            </a:r>
          </a:p>
          <a:p>
            <a:r>
              <a:rPr lang="fa-IR" dirty="0">
                <a:solidFill>
                  <a:schemeClr val="tx2">
                    <a:lumMod val="90000"/>
                    <a:lumOff val="10000"/>
                  </a:schemeClr>
                </a:solidFill>
              </a:rPr>
              <a:t>فصل چهارم: جبر رابطه ای</a:t>
            </a:r>
          </a:p>
          <a:p>
            <a:r>
              <a:rPr lang="fa-IR" dirty="0">
                <a:solidFill>
                  <a:schemeClr val="tx2">
                    <a:lumMod val="90000"/>
                    <a:lumOff val="10000"/>
                  </a:schemeClr>
                </a:solidFill>
              </a:rPr>
              <a:t>فصل پنجم: حساب رابطه ای</a:t>
            </a:r>
          </a:p>
          <a:p>
            <a:r>
              <a:rPr lang="fa-IR" dirty="0">
                <a:solidFill>
                  <a:schemeClr val="tx2">
                    <a:lumMod val="90000"/>
                    <a:lumOff val="10000"/>
                  </a:schemeClr>
                </a:solidFill>
              </a:rPr>
              <a:t>فصل ششم: </a:t>
            </a:r>
            <a:r>
              <a:rPr lang="en-US" dirty="0">
                <a:solidFill>
                  <a:schemeClr val="tx2">
                    <a:lumMod val="90000"/>
                    <a:lumOff val="10000"/>
                  </a:schemeClr>
                </a:solidFill>
              </a:rPr>
              <a:t>SQL</a:t>
            </a:r>
            <a:endParaRPr lang="fa-IR" dirty="0">
              <a:solidFill>
                <a:schemeClr val="tx2">
                  <a:lumMod val="90000"/>
                  <a:lumOff val="10000"/>
                </a:schemeClr>
              </a:solidFill>
            </a:endParaRPr>
          </a:p>
          <a:p>
            <a:r>
              <a:rPr lang="fa-IR" dirty="0">
                <a:solidFill>
                  <a:schemeClr val="tx2">
                    <a:lumMod val="90000"/>
                    <a:lumOff val="10000"/>
                  </a:schemeClr>
                </a:solidFill>
              </a:rPr>
              <a:t>فصل هفتم: وابستگی تابعی</a:t>
            </a:r>
          </a:p>
          <a:p>
            <a:r>
              <a:rPr lang="fa-IR" b="1" dirty="0"/>
              <a:t>فصل هشتم: نرمال سازی</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589018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1200" y="502500"/>
            <a:ext cx="8153400" cy="3544801"/>
          </a:xfrm>
        </p:spPr>
        <p:txBody>
          <a:bodyPr>
            <a:normAutofit/>
          </a:bodyPr>
          <a:lstStyle/>
          <a:p>
            <a:pPr marL="0" indent="0">
              <a:buNone/>
            </a:pPr>
            <a:r>
              <a:rPr lang="fa-IR" b="1" u="sng" dirty="0"/>
              <a:t>مثال 3: </a:t>
            </a:r>
          </a:p>
          <a:p>
            <a:pPr marL="0" indent="0">
              <a:buNone/>
            </a:pPr>
            <a:r>
              <a:rPr lang="fa-IR" dirty="0"/>
              <a:t>رابطه </a:t>
            </a:r>
            <a:r>
              <a:rPr lang="en-US" dirty="0"/>
              <a:t>First</a:t>
            </a:r>
            <a:r>
              <a:rPr lang="fa-IR" dirty="0"/>
              <a:t> در مثال 2 را به دو رابطه زیر تجزیه می کنیم</a:t>
            </a:r>
            <a:r>
              <a:rPr lang="fa-IR" dirty="0" smtClean="0"/>
              <a:t>:</a:t>
            </a:r>
          </a:p>
          <a:p>
            <a:pPr marL="0" indent="0">
              <a:buNone/>
            </a:pPr>
            <a:endParaRPr lang="fa-IR" dirty="0"/>
          </a:p>
          <a:p>
            <a:pPr marL="0" indent="0" algn="l">
              <a:buNone/>
            </a:pPr>
            <a:r>
              <a:rPr lang="en-US" dirty="0" smtClean="0"/>
              <a:t>First (</a:t>
            </a:r>
            <a:r>
              <a:rPr lang="en-US" dirty="0"/>
              <a:t>S#,status,city,P#,</a:t>
            </a:r>
            <a:r>
              <a:rPr lang="en-US" dirty="0" err="1"/>
              <a:t>Qty</a:t>
            </a:r>
            <a:r>
              <a:rPr lang="en-US" dirty="0"/>
              <a:t>) → </a:t>
            </a:r>
          </a:p>
          <a:p>
            <a:pPr marL="0" indent="0" algn="l">
              <a:buNone/>
            </a:pPr>
            <a:endParaRPr lang="en-US" dirty="0"/>
          </a:p>
          <a:p>
            <a:pPr marL="0" indent="0">
              <a:buNone/>
            </a:pPr>
            <a:r>
              <a:rPr lang="fa-IR" dirty="0" smtClean="0"/>
              <a:t>نمودار </a:t>
            </a:r>
            <a:r>
              <a:rPr lang="fa-IR" dirty="0"/>
              <a:t>وابستگی این دو رابطه به شکل زیر خواهد بود</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20</a:t>
            </a:fld>
            <a:endParaRPr lang="en-US"/>
          </a:p>
        </p:txBody>
      </p:sp>
      <p:sp>
        <p:nvSpPr>
          <p:cNvPr id="5" name="Text Box 2"/>
          <p:cNvSpPr txBox="1"/>
          <p:nvPr/>
        </p:nvSpPr>
        <p:spPr>
          <a:xfrm>
            <a:off x="4800600" y="1752600"/>
            <a:ext cx="3505200" cy="1428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250000"/>
              </a:lnSpc>
              <a:spcAft>
                <a:spcPts val="0"/>
              </a:spcAft>
            </a:pPr>
            <a:r>
              <a:rPr lang="en-US" sz="1600" dirty="0">
                <a:effectLst/>
                <a:ea typeface="Calibri"/>
                <a:cs typeface="B Nazanin"/>
              </a:rPr>
              <a:t>Second(S#,</a:t>
            </a:r>
            <a:r>
              <a:rPr lang="en-US" sz="1600" dirty="0" err="1">
                <a:effectLst/>
                <a:ea typeface="Calibri"/>
                <a:cs typeface="B Nazanin"/>
              </a:rPr>
              <a:t>status,city</a:t>
            </a:r>
            <a:r>
              <a:rPr lang="en-US" sz="1600" dirty="0">
                <a:effectLst/>
                <a:ea typeface="Calibri"/>
                <a:cs typeface="B Nazanin"/>
              </a:rPr>
              <a:t>)</a:t>
            </a:r>
          </a:p>
          <a:p>
            <a:pPr>
              <a:lnSpc>
                <a:spcPct val="250000"/>
              </a:lnSpc>
              <a:spcAft>
                <a:spcPts val="1000"/>
              </a:spcAft>
            </a:pPr>
            <a:r>
              <a:rPr lang="en-US" sz="1600" dirty="0">
                <a:effectLst/>
                <a:ea typeface="Calibri"/>
                <a:cs typeface="B Nazanin"/>
              </a:rPr>
              <a:t>SP(S#,P#,</a:t>
            </a:r>
            <a:r>
              <a:rPr lang="en-US" sz="1600" dirty="0" err="1">
                <a:effectLst/>
                <a:ea typeface="Calibri"/>
                <a:cs typeface="B Nazanin"/>
              </a:rPr>
              <a:t>Qty</a:t>
            </a:r>
            <a:r>
              <a:rPr lang="en-US" sz="1600" dirty="0">
                <a:effectLst/>
                <a:ea typeface="Calibri"/>
                <a:cs typeface="B Nazanin"/>
              </a:rPr>
              <a:t>)</a:t>
            </a:r>
          </a:p>
        </p:txBody>
      </p:sp>
      <p:sp>
        <p:nvSpPr>
          <p:cNvPr id="6" name="Left Brace 5"/>
          <p:cNvSpPr/>
          <p:nvPr/>
        </p:nvSpPr>
        <p:spPr>
          <a:xfrm>
            <a:off x="4571999" y="2057400"/>
            <a:ext cx="300038" cy="819150"/>
          </a:xfrm>
          <a:prstGeom prst="leftBrace">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838200" y="4091464"/>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6553200" y="4953000"/>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9" name="Rectangle 8"/>
          <p:cNvSpPr/>
          <p:nvPr/>
        </p:nvSpPr>
        <p:spPr>
          <a:xfrm>
            <a:off x="4787900" y="4704992"/>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10" name="Rectangle 9"/>
          <p:cNvSpPr/>
          <p:nvPr/>
        </p:nvSpPr>
        <p:spPr>
          <a:xfrm>
            <a:off x="6261100" y="4091464"/>
            <a:ext cx="1295400" cy="15017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10" idx="1"/>
            <a:endCxn id="9" idx="3"/>
          </p:cNvCxnSpPr>
          <p:nvPr/>
        </p:nvCxnSpPr>
        <p:spPr>
          <a:xfrm flipH="1">
            <a:off x="5854700" y="4842327"/>
            <a:ext cx="406400" cy="12936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171700" y="395633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3" name="Rectangle 12"/>
          <p:cNvSpPr/>
          <p:nvPr/>
        </p:nvSpPr>
        <p:spPr>
          <a:xfrm>
            <a:off x="2171700" y="5006509"/>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4" name="Straight Arrow Connector 13"/>
          <p:cNvCxnSpPr>
            <a:endCxn id="12" idx="1"/>
          </p:cNvCxnSpPr>
          <p:nvPr/>
        </p:nvCxnSpPr>
        <p:spPr>
          <a:xfrm flipV="1">
            <a:off x="1600200" y="4223037"/>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3" idx="1"/>
          </p:cNvCxnSpPr>
          <p:nvPr/>
        </p:nvCxnSpPr>
        <p:spPr>
          <a:xfrm>
            <a:off x="1600200" y="4472665"/>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2" idx="2"/>
          </p:cNvCxnSpPr>
          <p:nvPr/>
        </p:nvCxnSpPr>
        <p:spPr>
          <a:xfrm flipV="1">
            <a:off x="2667000" y="4489737"/>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600200" y="5691664"/>
            <a:ext cx="864339" cy="369332"/>
          </a:xfrm>
          <a:prstGeom prst="rect">
            <a:avLst/>
          </a:prstGeom>
        </p:spPr>
        <p:txBody>
          <a:bodyPr wrap="none">
            <a:spAutoFit/>
          </a:bodyPr>
          <a:lstStyle/>
          <a:p>
            <a:r>
              <a:rPr lang="en-US" dirty="0">
                <a:ea typeface="Calibri"/>
                <a:cs typeface="B Nazanin"/>
              </a:rPr>
              <a:t>Second</a:t>
            </a:r>
            <a:endParaRPr lang="en-US" dirty="0"/>
          </a:p>
        </p:txBody>
      </p:sp>
      <p:sp>
        <p:nvSpPr>
          <p:cNvPr id="17" name="Rectangle 16"/>
          <p:cNvSpPr/>
          <p:nvPr/>
        </p:nvSpPr>
        <p:spPr>
          <a:xfrm>
            <a:off x="6553200" y="4235092"/>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18" name="Rectangle 17"/>
          <p:cNvSpPr/>
          <p:nvPr/>
        </p:nvSpPr>
        <p:spPr>
          <a:xfrm>
            <a:off x="6040527" y="5691664"/>
            <a:ext cx="441146" cy="369332"/>
          </a:xfrm>
          <a:prstGeom prst="rect">
            <a:avLst/>
          </a:prstGeom>
        </p:spPr>
        <p:txBody>
          <a:bodyPr wrap="none">
            <a:spAutoFit/>
          </a:bodyPr>
          <a:lstStyle/>
          <a:p>
            <a:r>
              <a:rPr lang="en-US" dirty="0">
                <a:ea typeface="Calibri"/>
                <a:cs typeface="B Nazanin"/>
              </a:rPr>
              <a:t>SP</a:t>
            </a:r>
            <a:endParaRPr lang="en-US" dirty="0"/>
          </a:p>
        </p:txBody>
      </p:sp>
      <p:sp>
        <p:nvSpPr>
          <p:cNvPr id="19" name="Rectangle 18"/>
          <p:cNvSpPr/>
          <p:nvPr/>
        </p:nvSpPr>
        <p:spPr>
          <a:xfrm>
            <a:off x="949234" y="659665"/>
            <a:ext cx="647700" cy="33426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20" name="Rectangle 19"/>
          <p:cNvSpPr/>
          <p:nvPr/>
        </p:nvSpPr>
        <p:spPr>
          <a:xfrm>
            <a:off x="949234" y="1180500"/>
            <a:ext cx="762000" cy="36423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21" name="Rectangle 20"/>
          <p:cNvSpPr/>
          <p:nvPr/>
        </p:nvSpPr>
        <p:spPr>
          <a:xfrm>
            <a:off x="230777" y="1989246"/>
            <a:ext cx="718457" cy="35001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QTY</a:t>
            </a:r>
            <a:endParaRPr lang="en-US" b="1" dirty="0">
              <a:solidFill>
                <a:schemeClr val="tx1"/>
              </a:solidFill>
            </a:endParaRPr>
          </a:p>
        </p:txBody>
      </p:sp>
      <p:sp>
        <p:nvSpPr>
          <p:cNvPr id="22" name="Rectangle 21"/>
          <p:cNvSpPr/>
          <p:nvPr/>
        </p:nvSpPr>
        <p:spPr>
          <a:xfrm>
            <a:off x="796834" y="496911"/>
            <a:ext cx="1028700" cy="12169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p:cNvCxnSpPr>
            <a:stCxn id="22" idx="1"/>
            <a:endCxn id="21" idx="0"/>
          </p:cNvCxnSpPr>
          <p:nvPr/>
        </p:nvCxnSpPr>
        <p:spPr>
          <a:xfrm flipH="1">
            <a:off x="590006" y="1105406"/>
            <a:ext cx="206828" cy="88384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282734" y="496912"/>
            <a:ext cx="1143000" cy="36189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25" name="Rectangle 24"/>
          <p:cNvSpPr/>
          <p:nvPr/>
        </p:nvSpPr>
        <p:spPr>
          <a:xfrm>
            <a:off x="2282734" y="1375574"/>
            <a:ext cx="914400" cy="33832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26" name="Straight Arrow Connector 25"/>
          <p:cNvCxnSpPr>
            <a:stCxn id="19" idx="3"/>
            <a:endCxn id="24" idx="1"/>
          </p:cNvCxnSpPr>
          <p:nvPr/>
        </p:nvCxnSpPr>
        <p:spPr>
          <a:xfrm flipV="1">
            <a:off x="1596934" y="677857"/>
            <a:ext cx="685800" cy="14894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3"/>
            <a:endCxn id="25" idx="1"/>
          </p:cNvCxnSpPr>
          <p:nvPr/>
        </p:nvCxnSpPr>
        <p:spPr>
          <a:xfrm>
            <a:off x="1596934" y="826797"/>
            <a:ext cx="685800" cy="717941"/>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24" idx="2"/>
          </p:cNvCxnSpPr>
          <p:nvPr/>
        </p:nvCxnSpPr>
        <p:spPr>
          <a:xfrm flipV="1">
            <a:off x="2778034" y="858802"/>
            <a:ext cx="76200" cy="500862"/>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280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par>
                                <p:cTn id="22" presetID="14" presetClass="entr" presetSubtype="1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par>
                                <p:cTn id="25" presetID="14" presetClass="entr" presetSubtype="1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par>
                                <p:cTn id="42" presetID="14"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randombar(horizontal)">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2" grpId="0"/>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70761564"/>
              </p:ext>
            </p:extLst>
          </p:nvPr>
        </p:nvGraphicFramePr>
        <p:xfrm>
          <a:off x="662597" y="2787779"/>
          <a:ext cx="2306267" cy="2194560"/>
        </p:xfrm>
        <a:graphic>
          <a:graphicData uri="http://schemas.openxmlformats.org/drawingml/2006/table">
            <a:tbl>
              <a:tblPr firstRow="1" firstCol="1" bandRow="1"/>
              <a:tblGrid>
                <a:gridCol w="604923"/>
                <a:gridCol w="850672"/>
                <a:gridCol w="850672"/>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364967335"/>
              </p:ext>
            </p:extLst>
          </p:nvPr>
        </p:nvGraphicFramePr>
        <p:xfrm>
          <a:off x="5535641" y="2002228"/>
          <a:ext cx="2060518" cy="4754880"/>
        </p:xfrm>
        <a:graphic>
          <a:graphicData uri="http://schemas.openxmlformats.org/drawingml/2006/table">
            <a:tbl>
              <a:tblPr firstRow="1" firstCol="1" bandRow="1"/>
              <a:tblGrid>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P6</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400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Rectangle 6"/>
          <p:cNvSpPr/>
          <p:nvPr/>
        </p:nvSpPr>
        <p:spPr>
          <a:xfrm>
            <a:off x="381000" y="553783"/>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4635500" y="1132222"/>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9" name="Rectangle 8"/>
          <p:cNvSpPr/>
          <p:nvPr/>
        </p:nvSpPr>
        <p:spPr>
          <a:xfrm>
            <a:off x="6032500" y="84218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10" name="Rectangle 9"/>
          <p:cNvSpPr/>
          <p:nvPr/>
        </p:nvSpPr>
        <p:spPr>
          <a:xfrm>
            <a:off x="4343400" y="309603"/>
            <a:ext cx="1295400" cy="15017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10" idx="3"/>
            <a:endCxn id="9" idx="1"/>
          </p:cNvCxnSpPr>
          <p:nvPr/>
        </p:nvCxnSpPr>
        <p:spPr>
          <a:xfrm>
            <a:off x="5638800" y="1060466"/>
            <a:ext cx="393700" cy="48421"/>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14500" y="418656"/>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3" name="Rectangle 12"/>
          <p:cNvSpPr/>
          <p:nvPr/>
        </p:nvSpPr>
        <p:spPr>
          <a:xfrm>
            <a:off x="1714500" y="1468828"/>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4" name="Straight Arrow Connector 13"/>
          <p:cNvCxnSpPr>
            <a:endCxn id="12" idx="1"/>
          </p:cNvCxnSpPr>
          <p:nvPr/>
        </p:nvCxnSpPr>
        <p:spPr>
          <a:xfrm flipV="1">
            <a:off x="1143000" y="685356"/>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3" idx="1"/>
          </p:cNvCxnSpPr>
          <p:nvPr/>
        </p:nvCxnSpPr>
        <p:spPr>
          <a:xfrm>
            <a:off x="1143000" y="934984"/>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2" idx="2"/>
          </p:cNvCxnSpPr>
          <p:nvPr/>
        </p:nvCxnSpPr>
        <p:spPr>
          <a:xfrm flipV="1">
            <a:off x="2209800" y="952056"/>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383561" y="2286000"/>
            <a:ext cx="864339" cy="369332"/>
          </a:xfrm>
          <a:prstGeom prst="rect">
            <a:avLst/>
          </a:prstGeom>
        </p:spPr>
        <p:txBody>
          <a:bodyPr wrap="none">
            <a:spAutoFit/>
          </a:bodyPr>
          <a:lstStyle/>
          <a:p>
            <a:r>
              <a:rPr lang="en-US" dirty="0">
                <a:ea typeface="Calibri"/>
                <a:cs typeface="B Nazanin"/>
              </a:rPr>
              <a:t>Second</a:t>
            </a:r>
            <a:endParaRPr lang="en-US" dirty="0"/>
          </a:p>
        </p:txBody>
      </p:sp>
      <p:sp>
        <p:nvSpPr>
          <p:cNvPr id="18" name="Rectangle 17"/>
          <p:cNvSpPr/>
          <p:nvPr/>
        </p:nvSpPr>
        <p:spPr>
          <a:xfrm>
            <a:off x="4635500" y="456613"/>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19" name="Rectangle 18"/>
          <p:cNvSpPr/>
          <p:nvPr/>
        </p:nvSpPr>
        <p:spPr>
          <a:xfrm flipH="1">
            <a:off x="6235700" y="1550862"/>
            <a:ext cx="457200" cy="369332"/>
          </a:xfrm>
          <a:prstGeom prst="rect">
            <a:avLst/>
          </a:prstGeom>
        </p:spPr>
        <p:txBody>
          <a:bodyPr wrap="square">
            <a:spAutoFit/>
          </a:bodyPr>
          <a:lstStyle/>
          <a:p>
            <a:r>
              <a:rPr lang="en-US" dirty="0">
                <a:ea typeface="Calibri"/>
                <a:cs typeface="B Nazanin"/>
              </a:rPr>
              <a:t>SP</a:t>
            </a:r>
            <a:endParaRPr lang="en-US" dirty="0"/>
          </a:p>
        </p:txBody>
      </p:sp>
    </p:spTree>
    <p:extLst>
      <p:ext uri="{BB962C8B-B14F-4D97-AF65-F5344CB8AC3E}">
        <p14:creationId xmlns:p14="http://schemas.microsoft.com/office/powerpoint/2010/main" val="3830165119"/>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610600" cy="2819400"/>
          </a:xfrm>
        </p:spPr>
        <p:txBody>
          <a:bodyPr>
            <a:normAutofit/>
          </a:bodyPr>
          <a:lstStyle/>
          <a:p>
            <a:pPr marL="0" indent="0">
              <a:buNone/>
            </a:pPr>
            <a:r>
              <a:rPr lang="fa-IR" dirty="0"/>
              <a:t>روابط فوق مشکلات رابطه </a:t>
            </a:r>
            <a:r>
              <a:rPr lang="en-US" dirty="0"/>
              <a:t>First</a:t>
            </a:r>
            <a:r>
              <a:rPr lang="fa-IR" dirty="0"/>
              <a:t> را ندارند. مثلاً می توان این اطلاع را که </a:t>
            </a:r>
            <a:r>
              <a:rPr lang="fa-IR" dirty="0" smtClean="0"/>
              <a:t>«</a:t>
            </a:r>
            <a:r>
              <a:rPr lang="en-US" dirty="0" smtClean="0"/>
              <a:t>S7</a:t>
            </a:r>
            <a:r>
              <a:rPr lang="fa-IR" dirty="0" smtClean="0"/>
              <a:t> </a:t>
            </a:r>
            <a:r>
              <a:rPr lang="fa-IR" dirty="0"/>
              <a:t>در شهر </a:t>
            </a:r>
            <a:r>
              <a:rPr lang="en-US" dirty="0" smtClean="0"/>
              <a:t>C4</a:t>
            </a:r>
            <a:r>
              <a:rPr lang="fa-IR" dirty="0" smtClean="0"/>
              <a:t> است» در </a:t>
            </a:r>
            <a:r>
              <a:rPr lang="fa-IR" dirty="0"/>
              <a:t>بانک درج کرد بدون آنکه بدانیم چه قطعه ای را تولید کرده است. </a:t>
            </a:r>
            <a:endParaRPr lang="fa-IR" dirty="0" smtClean="0"/>
          </a:p>
          <a:p>
            <a:pPr marL="0" indent="0">
              <a:buNone/>
            </a:pPr>
            <a:endParaRPr lang="fa-IR" dirty="0"/>
          </a:p>
          <a:p>
            <a:pPr marL="0" indent="0">
              <a:buNone/>
            </a:pPr>
            <a:endParaRPr lang="fa-IR" dirty="0" smtClean="0"/>
          </a:p>
          <a:p>
            <a:pPr marL="0" indent="0">
              <a:buNone/>
            </a:pPr>
            <a:endParaRPr lang="fa-IR" dirty="0"/>
          </a:p>
          <a:p>
            <a:pPr marL="0" indent="0">
              <a:buNone/>
            </a:pP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128466894"/>
              </p:ext>
            </p:extLst>
          </p:nvPr>
        </p:nvGraphicFramePr>
        <p:xfrm>
          <a:off x="533400" y="2834640"/>
          <a:ext cx="2306267" cy="2194560"/>
        </p:xfrm>
        <a:graphic>
          <a:graphicData uri="http://schemas.openxmlformats.org/drawingml/2006/table">
            <a:tbl>
              <a:tblPr firstRow="1" firstCol="1" bandRow="1"/>
              <a:tblGrid>
                <a:gridCol w="604923"/>
                <a:gridCol w="850672"/>
                <a:gridCol w="850672"/>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30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6" name="Rectangle 5"/>
          <p:cNvSpPr/>
          <p:nvPr/>
        </p:nvSpPr>
        <p:spPr>
          <a:xfrm>
            <a:off x="1254364" y="2332861"/>
            <a:ext cx="864339" cy="369332"/>
          </a:xfrm>
          <a:prstGeom prst="rect">
            <a:avLst/>
          </a:prstGeom>
        </p:spPr>
        <p:txBody>
          <a:bodyPr wrap="none">
            <a:spAutoFit/>
          </a:bodyPr>
          <a:lstStyle/>
          <a:p>
            <a:r>
              <a:rPr lang="en-US" dirty="0">
                <a:ea typeface="Calibri"/>
                <a:cs typeface="B Nazanin"/>
              </a:rPr>
              <a:t>Second</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32209342"/>
              </p:ext>
            </p:extLst>
          </p:nvPr>
        </p:nvGraphicFramePr>
        <p:xfrm>
          <a:off x="4744887" y="1950260"/>
          <a:ext cx="2060518" cy="4754880"/>
        </p:xfrm>
        <a:graphic>
          <a:graphicData uri="http://schemas.openxmlformats.org/drawingml/2006/table">
            <a:tbl>
              <a:tblPr firstRow="1" firstCol="1" bandRow="1"/>
              <a:tblGrid>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P6</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400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 name="Rectangle 7"/>
          <p:cNvSpPr/>
          <p:nvPr/>
        </p:nvSpPr>
        <p:spPr>
          <a:xfrm>
            <a:off x="5486400" y="1460168"/>
            <a:ext cx="441146" cy="369332"/>
          </a:xfrm>
          <a:prstGeom prst="rect">
            <a:avLst/>
          </a:prstGeom>
        </p:spPr>
        <p:txBody>
          <a:bodyPr wrap="none">
            <a:spAutoFit/>
          </a:bodyPr>
          <a:lstStyle/>
          <a:p>
            <a:r>
              <a:rPr lang="en-US" dirty="0">
                <a:ea typeface="Calibri"/>
                <a:cs typeface="B Nazanin"/>
              </a:rPr>
              <a:t>SP</a:t>
            </a:r>
            <a:endParaRPr lang="en-US" dirty="0"/>
          </a:p>
        </p:txBody>
      </p:sp>
      <p:sp>
        <p:nvSpPr>
          <p:cNvPr id="2" name="Curved Left Arrow 1">
            <a:hlinkClick r:id="rId2" action="ppaction://hlinksldjump"/>
          </p:cNvPr>
          <p:cNvSpPr/>
          <p:nvPr/>
        </p:nvSpPr>
        <p:spPr>
          <a:xfrm>
            <a:off x="76200" y="0"/>
            <a:ext cx="381000" cy="533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642596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800" y="381000"/>
            <a:ext cx="5867400" cy="4724400"/>
          </a:xfrm>
        </p:spPr>
        <p:txBody>
          <a:bodyPr>
            <a:normAutofit/>
          </a:bodyPr>
          <a:lstStyle/>
          <a:p>
            <a:pPr marL="0" indent="0">
              <a:buNone/>
            </a:pPr>
            <a:r>
              <a:rPr lang="fa-IR" dirty="0"/>
              <a:t>همچنین می توان این اطلاع را که «</a:t>
            </a:r>
            <a:r>
              <a:rPr lang="en-US" dirty="0"/>
              <a:t>S3</a:t>
            </a:r>
            <a:r>
              <a:rPr lang="fa-IR" dirty="0"/>
              <a:t> از </a:t>
            </a:r>
            <a:r>
              <a:rPr lang="en-US" dirty="0"/>
              <a:t>P2</a:t>
            </a:r>
            <a:r>
              <a:rPr lang="fa-IR" dirty="0"/>
              <a:t> به تعداد 200 عدد تهیه کرده است» را حذف کرد بی آنکه اطلاع ناخواسته ای از بین برود. </a:t>
            </a:r>
            <a:endParaRPr lang="fa-IR" dirty="0" smtClean="0"/>
          </a:p>
          <a:p>
            <a:pPr marL="0" indent="0">
              <a:buNone/>
            </a:pPr>
            <a:endParaRPr lang="fa-IR" dirty="0"/>
          </a:p>
          <a:p>
            <a:pPr marL="0" indent="0">
              <a:buNone/>
            </a:pPr>
            <a:r>
              <a:rPr lang="fa-IR" dirty="0"/>
              <a:t>به همین ترتیب از آنجا که در رابطه </a:t>
            </a:r>
            <a:r>
              <a:rPr lang="en-US" dirty="0"/>
              <a:t>Second </a:t>
            </a:r>
            <a:r>
              <a:rPr lang="fa-IR" dirty="0"/>
              <a:t> شهر تهیه کننده فقط یک بار در رابطه وجود دارد لذا با مشکل بهنگام سازی منتشر شونده مواجه نیستیم.</a:t>
            </a:r>
          </a:p>
          <a:p>
            <a:pPr marL="0" indent="0">
              <a:buNone/>
            </a:pPr>
            <a:endParaRPr lang="fa-IR" dirty="0" smtClean="0"/>
          </a:p>
          <a:p>
            <a:pPr marL="0" indent="0">
              <a:buNone/>
            </a:pPr>
            <a:endParaRPr lang="fa-IR" dirty="0"/>
          </a:p>
          <a:p>
            <a:pPr marL="0" indent="0">
              <a:buNone/>
            </a:pP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3727353"/>
              </p:ext>
            </p:extLst>
          </p:nvPr>
        </p:nvGraphicFramePr>
        <p:xfrm>
          <a:off x="5562600" y="3733800"/>
          <a:ext cx="2306267" cy="2194560"/>
        </p:xfrm>
        <a:graphic>
          <a:graphicData uri="http://schemas.openxmlformats.org/drawingml/2006/table">
            <a:tbl>
              <a:tblPr firstRow="1" firstCol="1" bandRow="1"/>
              <a:tblGrid>
                <a:gridCol w="604923"/>
                <a:gridCol w="850672"/>
                <a:gridCol w="850672"/>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BF5"/>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BF5"/>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F46C"/>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F46C"/>
                    </a:solidFill>
                  </a:tcPr>
                </a:tc>
              </a:tr>
              <a:tr h="365760">
                <a:tc>
                  <a:txBody>
                    <a:bodyPr/>
                    <a:lstStyle/>
                    <a:p>
                      <a:pPr algn="ctr" rtl="0">
                        <a:spcAft>
                          <a:spcPts val="0"/>
                        </a:spcAft>
                      </a:pPr>
                      <a:r>
                        <a:rPr lang="en-US" sz="1800" dirty="0" smtClean="0">
                          <a:effectLst/>
                          <a:latin typeface="Calibri"/>
                          <a:ea typeface="Calibri"/>
                          <a:cs typeface="B Nazanin"/>
                        </a:rPr>
                        <a:t>S5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5A9"/>
                    </a:solidFill>
                  </a:tcPr>
                </a:tc>
                <a:tc>
                  <a:txBody>
                    <a:bodyPr/>
                    <a:lstStyle/>
                    <a:p>
                      <a:pPr algn="ctr" rtl="0">
                        <a:spcAft>
                          <a:spcPts val="0"/>
                        </a:spcAft>
                      </a:pPr>
                      <a:r>
                        <a:rPr lang="en-US" sz="1800" dirty="0" smtClean="0">
                          <a:effectLst/>
                          <a:latin typeface="Calibri"/>
                          <a:ea typeface="Calibri"/>
                          <a:cs typeface="B Nazanin"/>
                        </a:rPr>
                        <a:t>30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C1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5A9"/>
                    </a:solidFill>
                  </a:tcPr>
                </a:tc>
              </a:tr>
            </a:tbl>
          </a:graphicData>
        </a:graphic>
      </p:graphicFrame>
      <p:sp>
        <p:nvSpPr>
          <p:cNvPr id="6" name="Rectangle 5"/>
          <p:cNvSpPr/>
          <p:nvPr/>
        </p:nvSpPr>
        <p:spPr>
          <a:xfrm>
            <a:off x="4572000" y="3657600"/>
            <a:ext cx="864339" cy="369332"/>
          </a:xfrm>
          <a:prstGeom prst="rect">
            <a:avLst/>
          </a:prstGeom>
        </p:spPr>
        <p:txBody>
          <a:bodyPr wrap="none">
            <a:spAutoFit/>
          </a:bodyPr>
          <a:lstStyle/>
          <a:p>
            <a:r>
              <a:rPr lang="en-US" dirty="0">
                <a:ea typeface="Calibri"/>
                <a:cs typeface="B Nazanin"/>
              </a:rPr>
              <a:t>Second</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863810715"/>
              </p:ext>
            </p:extLst>
          </p:nvPr>
        </p:nvGraphicFramePr>
        <p:xfrm>
          <a:off x="609600" y="887492"/>
          <a:ext cx="2060518" cy="4754880"/>
        </p:xfrm>
        <a:graphic>
          <a:graphicData uri="http://schemas.openxmlformats.org/drawingml/2006/table">
            <a:tbl>
              <a:tblPr firstRow="1" firstCol="1" bandRow="1"/>
              <a:tblGrid>
                <a:gridCol w="850672"/>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P6</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P4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a:spcAft>
                          <a:spcPts val="0"/>
                        </a:spcAft>
                      </a:pPr>
                      <a:r>
                        <a:rPr lang="en-US" sz="1800" dirty="0" smtClean="0">
                          <a:effectLst/>
                          <a:latin typeface="Calibri"/>
                          <a:ea typeface="Calibri"/>
                          <a:cs typeface="B Nazanin"/>
                        </a:rPr>
                        <a:t>P5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400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 name="Rectangle 7"/>
          <p:cNvSpPr/>
          <p:nvPr/>
        </p:nvSpPr>
        <p:spPr>
          <a:xfrm>
            <a:off x="1447800" y="457200"/>
            <a:ext cx="441146" cy="369332"/>
          </a:xfrm>
          <a:prstGeom prst="rect">
            <a:avLst/>
          </a:prstGeom>
        </p:spPr>
        <p:txBody>
          <a:bodyPr wrap="none">
            <a:spAutoFit/>
          </a:bodyPr>
          <a:lstStyle/>
          <a:p>
            <a:r>
              <a:rPr lang="en-US" dirty="0">
                <a:ea typeface="Calibri"/>
                <a:cs typeface="B Nazanin"/>
              </a:rPr>
              <a:t>SP</a:t>
            </a:r>
            <a:endParaRPr lang="en-US" dirty="0"/>
          </a:p>
        </p:txBody>
      </p:sp>
    </p:spTree>
    <p:extLst>
      <p:ext uri="{BB962C8B-B14F-4D97-AF65-F5344CB8AC3E}">
        <p14:creationId xmlns:p14="http://schemas.microsoft.com/office/powerpoint/2010/main" val="2922485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610600" cy="2133600"/>
          </a:xfrm>
        </p:spPr>
        <p:txBody>
          <a:bodyPr>
            <a:normAutofit/>
          </a:bodyPr>
          <a:lstStyle/>
          <a:p>
            <a:pPr marL="0" indent="0">
              <a:buNone/>
            </a:pPr>
            <a:r>
              <a:rPr lang="fa-IR" dirty="0" smtClean="0"/>
              <a:t>در </a:t>
            </a:r>
            <a:r>
              <a:rPr lang="fa-IR" dirty="0"/>
              <a:t>واقع رابطه </a:t>
            </a:r>
            <a:r>
              <a:rPr lang="en-US" dirty="0"/>
              <a:t>First</a:t>
            </a:r>
            <a:r>
              <a:rPr lang="fa-IR" dirty="0"/>
              <a:t> را با عملگر پرتو چنان تجزیه کرده ایم که وابستگی تابعی غیرکامل موجود در </a:t>
            </a:r>
            <a:r>
              <a:rPr lang="en-US" dirty="0"/>
              <a:t>First</a:t>
            </a:r>
            <a:r>
              <a:rPr lang="fa-IR" dirty="0"/>
              <a:t> از بین رفته است. حذف همین وابستگی تابعی غیرکامل سبب از بین رفتن مشکلات </a:t>
            </a:r>
            <a:r>
              <a:rPr lang="en-US" dirty="0"/>
              <a:t>First</a:t>
            </a:r>
            <a:r>
              <a:rPr lang="fa-IR" dirty="0"/>
              <a:t> شده است</a:t>
            </a:r>
            <a:r>
              <a:rPr lang="fa-IR" dirty="0" smtClean="0"/>
              <a:t>.</a:t>
            </a:r>
            <a:endParaRPr lang="en-US" dirty="0"/>
          </a:p>
        </p:txBody>
      </p:sp>
      <p:sp>
        <p:nvSpPr>
          <p:cNvPr id="4" name="Slide Number Placeholder 3"/>
          <p:cNvSpPr>
            <a:spLocks noGrp="1"/>
          </p:cNvSpPr>
          <p:nvPr>
            <p:ph type="sldNum" sz="quarter" idx="12"/>
          </p:nvPr>
        </p:nvSpPr>
        <p:spPr>
          <a:xfrm>
            <a:off x="8204200" y="6492875"/>
            <a:ext cx="762000" cy="365125"/>
          </a:xfrm>
        </p:spPr>
        <p:txBody>
          <a:bodyPr/>
          <a:lstStyle/>
          <a:p>
            <a:fld id="{B6F15528-21DE-4FAA-801E-634DDDAF4B2B}" type="slidenum">
              <a:rPr lang="en-US" smtClean="0"/>
              <a:pPr/>
              <a:t>24</a:t>
            </a:fld>
            <a:endParaRPr lang="en-US" dirty="0"/>
          </a:p>
        </p:txBody>
      </p:sp>
      <p:sp>
        <p:nvSpPr>
          <p:cNvPr id="7" name="Rectangle 6"/>
          <p:cNvSpPr/>
          <p:nvPr/>
        </p:nvSpPr>
        <p:spPr>
          <a:xfrm>
            <a:off x="1943100" y="3582976"/>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1943100" y="4302948"/>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9" name="Rectangle 8"/>
          <p:cNvSpPr/>
          <p:nvPr/>
        </p:nvSpPr>
        <p:spPr>
          <a:xfrm>
            <a:off x="228600" y="3849676"/>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10" name="Rectangle 9"/>
          <p:cNvSpPr/>
          <p:nvPr/>
        </p:nvSpPr>
        <p:spPr>
          <a:xfrm>
            <a:off x="1676400" y="3281530"/>
            <a:ext cx="1295400" cy="1772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10" idx="1"/>
            <a:endCxn id="9" idx="3"/>
          </p:cNvCxnSpPr>
          <p:nvPr/>
        </p:nvCxnSpPr>
        <p:spPr>
          <a:xfrm flipH="1" flipV="1">
            <a:off x="1295400" y="4116376"/>
            <a:ext cx="381000" cy="5144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276600" y="3447849"/>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13" name="Rectangle 12"/>
          <p:cNvSpPr/>
          <p:nvPr/>
        </p:nvSpPr>
        <p:spPr>
          <a:xfrm>
            <a:off x="3276600" y="4498021"/>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4" name="Straight Arrow Connector 13"/>
          <p:cNvCxnSpPr>
            <a:endCxn id="12" idx="1"/>
          </p:cNvCxnSpPr>
          <p:nvPr/>
        </p:nvCxnSpPr>
        <p:spPr>
          <a:xfrm flipV="1">
            <a:off x="2705100" y="3714549"/>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3" idx="1"/>
          </p:cNvCxnSpPr>
          <p:nvPr/>
        </p:nvCxnSpPr>
        <p:spPr>
          <a:xfrm>
            <a:off x="2705100" y="3964177"/>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2" idx="2"/>
          </p:cNvCxnSpPr>
          <p:nvPr/>
        </p:nvCxnSpPr>
        <p:spPr>
          <a:xfrm flipV="1">
            <a:off x="3771900" y="3981249"/>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Left Brace 1"/>
          <p:cNvSpPr/>
          <p:nvPr/>
        </p:nvSpPr>
        <p:spPr>
          <a:xfrm>
            <a:off x="4343400" y="2393333"/>
            <a:ext cx="1295400" cy="3248045"/>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ectangle 16"/>
          <p:cNvSpPr/>
          <p:nvPr/>
        </p:nvSpPr>
        <p:spPr>
          <a:xfrm>
            <a:off x="6254750" y="4893297"/>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18" name="Rectangle 17"/>
          <p:cNvSpPr/>
          <p:nvPr/>
        </p:nvSpPr>
        <p:spPr>
          <a:xfrm>
            <a:off x="7975600" y="3254869"/>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19" name="Rectangle 18"/>
          <p:cNvSpPr/>
          <p:nvPr/>
        </p:nvSpPr>
        <p:spPr>
          <a:xfrm>
            <a:off x="6210300" y="3006861"/>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QTY</a:t>
            </a:r>
            <a:endParaRPr lang="en-US" sz="2800" b="1" dirty="0">
              <a:solidFill>
                <a:schemeClr val="tx1"/>
              </a:solidFill>
            </a:endParaRPr>
          </a:p>
        </p:txBody>
      </p:sp>
      <p:sp>
        <p:nvSpPr>
          <p:cNvPr id="20" name="Rectangle 19"/>
          <p:cNvSpPr/>
          <p:nvPr/>
        </p:nvSpPr>
        <p:spPr>
          <a:xfrm>
            <a:off x="7683500" y="2393333"/>
            <a:ext cx="1295400" cy="15017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a:stCxn id="20" idx="1"/>
            <a:endCxn id="19" idx="3"/>
          </p:cNvCxnSpPr>
          <p:nvPr/>
        </p:nvCxnSpPr>
        <p:spPr>
          <a:xfrm flipH="1">
            <a:off x="7277100" y="3144196"/>
            <a:ext cx="406400" cy="129365"/>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588250" y="4758170"/>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23" name="Rectangle 22"/>
          <p:cNvSpPr/>
          <p:nvPr/>
        </p:nvSpPr>
        <p:spPr>
          <a:xfrm>
            <a:off x="7588250" y="5808342"/>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24" name="Straight Arrow Connector 23"/>
          <p:cNvCxnSpPr>
            <a:endCxn id="22" idx="1"/>
          </p:cNvCxnSpPr>
          <p:nvPr/>
        </p:nvCxnSpPr>
        <p:spPr>
          <a:xfrm flipV="1">
            <a:off x="7016750" y="5024870"/>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23" idx="1"/>
          </p:cNvCxnSpPr>
          <p:nvPr/>
        </p:nvCxnSpPr>
        <p:spPr>
          <a:xfrm>
            <a:off x="7016750" y="5274498"/>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22" idx="2"/>
          </p:cNvCxnSpPr>
          <p:nvPr/>
        </p:nvCxnSpPr>
        <p:spPr>
          <a:xfrm flipV="1">
            <a:off x="8083550" y="5291570"/>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991100" y="4467016"/>
            <a:ext cx="864339" cy="369332"/>
          </a:xfrm>
          <a:prstGeom prst="rect">
            <a:avLst/>
          </a:prstGeom>
        </p:spPr>
        <p:txBody>
          <a:bodyPr wrap="none">
            <a:spAutoFit/>
          </a:bodyPr>
          <a:lstStyle/>
          <a:p>
            <a:r>
              <a:rPr lang="en-US" dirty="0">
                <a:ea typeface="Calibri"/>
                <a:cs typeface="B Nazanin"/>
              </a:rPr>
              <a:t>Second</a:t>
            </a:r>
            <a:endParaRPr lang="en-US" dirty="0"/>
          </a:p>
        </p:txBody>
      </p:sp>
      <p:sp>
        <p:nvSpPr>
          <p:cNvPr id="28" name="Rectangle 27"/>
          <p:cNvSpPr/>
          <p:nvPr/>
        </p:nvSpPr>
        <p:spPr>
          <a:xfrm>
            <a:off x="7975600" y="2536961"/>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29" name="Rectangle 28"/>
          <p:cNvSpPr/>
          <p:nvPr/>
        </p:nvSpPr>
        <p:spPr>
          <a:xfrm>
            <a:off x="5159554" y="2461341"/>
            <a:ext cx="441146" cy="369332"/>
          </a:xfrm>
          <a:prstGeom prst="rect">
            <a:avLst/>
          </a:prstGeom>
        </p:spPr>
        <p:txBody>
          <a:bodyPr wrap="none">
            <a:spAutoFit/>
          </a:bodyPr>
          <a:lstStyle/>
          <a:p>
            <a:r>
              <a:rPr lang="en-US" dirty="0">
                <a:ea typeface="Calibri"/>
                <a:cs typeface="B Nazanin"/>
              </a:rPr>
              <a:t>SP</a:t>
            </a:r>
            <a:endParaRPr lang="en-US" dirty="0"/>
          </a:p>
        </p:txBody>
      </p:sp>
      <p:sp>
        <p:nvSpPr>
          <p:cNvPr id="30" name="Rectangle 29"/>
          <p:cNvSpPr/>
          <p:nvPr/>
        </p:nvSpPr>
        <p:spPr>
          <a:xfrm>
            <a:off x="228600" y="2959529"/>
            <a:ext cx="607859" cy="369332"/>
          </a:xfrm>
          <a:prstGeom prst="rect">
            <a:avLst/>
          </a:prstGeom>
        </p:spPr>
        <p:txBody>
          <a:bodyPr wrap="none">
            <a:spAutoFit/>
          </a:bodyPr>
          <a:lstStyle/>
          <a:p>
            <a:r>
              <a:rPr lang="en-US" dirty="0" smtClean="0">
                <a:cs typeface="B Nazanin"/>
              </a:rPr>
              <a:t>First</a:t>
            </a:r>
            <a:endParaRPr lang="en-US" dirty="0"/>
          </a:p>
        </p:txBody>
      </p:sp>
    </p:spTree>
    <p:extLst>
      <p:ext uri="{BB962C8B-B14F-4D97-AF65-F5344CB8AC3E}">
        <p14:creationId xmlns:p14="http://schemas.microsoft.com/office/powerpoint/2010/main" val="1359269789"/>
      </p:ext>
    </p:extLst>
  </p:cSld>
  <p:clrMapOvr>
    <a:masterClrMapping/>
  </p:clrMapOvr>
  <p:transition spd="slow">
    <p:wheel spokes="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610600" cy="3352800"/>
          </a:xfrm>
        </p:spPr>
        <p:txBody>
          <a:bodyPr>
            <a:normAutofit/>
          </a:bodyPr>
          <a:lstStyle/>
          <a:p>
            <a:pPr marL="0" indent="0">
              <a:buNone/>
            </a:pPr>
            <a:r>
              <a:rPr lang="fa-IR" dirty="0" smtClean="0"/>
              <a:t>اما </a:t>
            </a:r>
            <a:r>
              <a:rPr lang="fa-IR" dirty="0"/>
              <a:t>رابطه </a:t>
            </a:r>
            <a:r>
              <a:rPr lang="en-US" dirty="0"/>
              <a:t>Second</a:t>
            </a:r>
            <a:r>
              <a:rPr lang="fa-IR" dirty="0"/>
              <a:t> هنوز هم آنومالی هایی دارد </a:t>
            </a:r>
            <a:r>
              <a:rPr lang="fa-IR" dirty="0" smtClean="0"/>
              <a:t>(هر </a:t>
            </a:r>
            <a:r>
              <a:rPr lang="fa-IR" dirty="0"/>
              <a:t>چند که آنومالی های </a:t>
            </a:r>
            <a:r>
              <a:rPr lang="en-US" dirty="0"/>
              <a:t>First</a:t>
            </a:r>
            <a:r>
              <a:rPr lang="fa-IR" dirty="0"/>
              <a:t> را </a:t>
            </a:r>
            <a:r>
              <a:rPr lang="fa-IR" dirty="0" smtClean="0"/>
              <a:t>ندارد).</a:t>
            </a:r>
          </a:p>
          <a:p>
            <a:pPr marL="0" indent="0">
              <a:buNone/>
            </a:pPr>
            <a:endParaRPr lang="fa-IR" dirty="0"/>
          </a:p>
          <a:p>
            <a:pPr marL="0" indent="0">
              <a:buNone/>
            </a:pPr>
            <a:r>
              <a:rPr lang="fa-IR" dirty="0" smtClean="0"/>
              <a:t> </a:t>
            </a:r>
            <a:r>
              <a:rPr lang="fa-IR" dirty="0"/>
              <a:t>از جمله در درج نمی توان این اطلاع را که </a:t>
            </a:r>
            <a:r>
              <a:rPr lang="fa-IR" dirty="0" smtClean="0"/>
              <a:t>«یک </a:t>
            </a:r>
            <a:r>
              <a:rPr lang="fa-IR" dirty="0"/>
              <a:t>شهر خاص دارای یک مقدار مشخص </a:t>
            </a:r>
            <a:r>
              <a:rPr lang="fa-IR" dirty="0" smtClean="0"/>
              <a:t>وضعیت» است</a:t>
            </a:r>
            <a:r>
              <a:rPr lang="fa-IR" dirty="0"/>
              <a:t>، درج کرد. در واقع تا ندانیم چه تهیه کننده ای در شهر ساکن است درج اطلاعات فوق ناممکن است (مقدار کلید اصلی </a:t>
            </a:r>
            <a:r>
              <a:rPr lang="en-US" dirty="0" smtClean="0"/>
              <a:t>S#</a:t>
            </a:r>
            <a:r>
              <a:rPr lang="fa-IR" dirty="0" smtClean="0"/>
              <a:t> در </a:t>
            </a:r>
            <a:r>
              <a:rPr lang="fa-IR" dirty="0"/>
              <a:t>این حالت باید </a:t>
            </a:r>
            <a:r>
              <a:rPr lang="en-US" dirty="0"/>
              <a:t>NULL</a:t>
            </a:r>
            <a:r>
              <a:rPr lang="fa-IR" dirty="0"/>
              <a:t> شود که ناممکن است). </a:t>
            </a: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3205213"/>
              </p:ext>
            </p:extLst>
          </p:nvPr>
        </p:nvGraphicFramePr>
        <p:xfrm>
          <a:off x="4191000" y="3615413"/>
          <a:ext cx="2306267" cy="2560320"/>
        </p:xfrm>
        <a:graphic>
          <a:graphicData uri="http://schemas.openxmlformats.org/drawingml/2006/table">
            <a:tbl>
              <a:tblPr firstRow="1" firstCol="1" bandRow="1"/>
              <a:tblGrid>
                <a:gridCol w="604923"/>
                <a:gridCol w="850672"/>
                <a:gridCol w="850672"/>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30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Null</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err="1" smtClean="0">
                          <a:effectLst/>
                          <a:latin typeface="Calibri"/>
                          <a:ea typeface="Calibri"/>
                          <a:cs typeface="B Nazanin"/>
                        </a:rPr>
                        <a:t>Cx</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6" name="Rectangle 5"/>
          <p:cNvSpPr/>
          <p:nvPr/>
        </p:nvSpPr>
        <p:spPr>
          <a:xfrm>
            <a:off x="3124200" y="3581400"/>
            <a:ext cx="864339" cy="369332"/>
          </a:xfrm>
          <a:prstGeom prst="rect">
            <a:avLst/>
          </a:prstGeom>
        </p:spPr>
        <p:txBody>
          <a:bodyPr wrap="none">
            <a:spAutoFit/>
          </a:bodyPr>
          <a:lstStyle/>
          <a:p>
            <a:r>
              <a:rPr lang="en-US" dirty="0">
                <a:ea typeface="Calibri"/>
                <a:cs typeface="B Nazanin"/>
              </a:rPr>
              <a:t>Second</a:t>
            </a:r>
            <a:endParaRPr lang="en-US" dirty="0"/>
          </a:p>
        </p:txBody>
      </p:sp>
      <p:sp>
        <p:nvSpPr>
          <p:cNvPr id="7" name="Rectangle 6"/>
          <p:cNvSpPr/>
          <p:nvPr/>
        </p:nvSpPr>
        <p:spPr>
          <a:xfrm>
            <a:off x="533400" y="4302948"/>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1866900" y="4167821"/>
            <a:ext cx="1066800" cy="533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9" name="Rectangle 8"/>
          <p:cNvSpPr/>
          <p:nvPr/>
        </p:nvSpPr>
        <p:spPr>
          <a:xfrm>
            <a:off x="1866900" y="5217993"/>
            <a:ext cx="1066800" cy="533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0" name="Straight Arrow Connector 9"/>
          <p:cNvCxnSpPr>
            <a:endCxn id="8" idx="1"/>
          </p:cNvCxnSpPr>
          <p:nvPr/>
        </p:nvCxnSpPr>
        <p:spPr>
          <a:xfrm flipV="1">
            <a:off x="1295400" y="4434521"/>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9" idx="1"/>
          </p:cNvCxnSpPr>
          <p:nvPr/>
        </p:nvCxnSpPr>
        <p:spPr>
          <a:xfrm>
            <a:off x="1295400" y="4684149"/>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2"/>
          </p:cNvCxnSpPr>
          <p:nvPr/>
        </p:nvCxnSpPr>
        <p:spPr>
          <a:xfrm flipV="1">
            <a:off x="2362200" y="4701221"/>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553200" y="5802868"/>
            <a:ext cx="898003" cy="369332"/>
          </a:xfrm>
          <a:prstGeom prst="rect">
            <a:avLst/>
          </a:prstGeom>
          <a:noFill/>
        </p:spPr>
        <p:txBody>
          <a:bodyPr wrap="none" rtlCol="0">
            <a:spAutoFit/>
          </a:bodyPr>
          <a:lstStyle/>
          <a:p>
            <a:r>
              <a:rPr lang="fa-IR" dirty="0" smtClean="0"/>
              <a:t>غیرممکن</a:t>
            </a:r>
            <a:endParaRPr lang="en-US" dirty="0"/>
          </a:p>
        </p:txBody>
      </p:sp>
      <p:sp>
        <p:nvSpPr>
          <p:cNvPr id="13" name="Circular Arrow 12">
            <a:hlinkClick r:id="rId2" action="ppaction://hlinksldjump"/>
          </p:cNvPr>
          <p:cNvSpPr/>
          <p:nvPr/>
        </p:nvSpPr>
        <p:spPr>
          <a:xfrm>
            <a:off x="152400" y="6324600"/>
            <a:ext cx="533400" cy="826532"/>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54066495"/>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81000"/>
            <a:ext cx="8763000" cy="5867400"/>
          </a:xfrm>
        </p:spPr>
        <p:txBody>
          <a:bodyPr>
            <a:normAutofit/>
          </a:bodyPr>
          <a:lstStyle/>
          <a:p>
            <a:pPr marL="0" indent="0">
              <a:buNone/>
            </a:pPr>
            <a:r>
              <a:rPr lang="fa-IR" dirty="0" smtClean="0"/>
              <a:t>همچنین </a:t>
            </a:r>
            <a:r>
              <a:rPr lang="fa-IR" dirty="0"/>
              <a:t>اگر تاپلی از رابطه </a:t>
            </a:r>
            <a:r>
              <a:rPr lang="en-US" dirty="0"/>
              <a:t>Second</a:t>
            </a:r>
            <a:r>
              <a:rPr lang="fa-IR" dirty="0"/>
              <a:t> را حذف کنیم نه تنها تهیه کننده ای را حذف کرده ایم بلکه این اطلاع که </a:t>
            </a:r>
            <a:r>
              <a:rPr lang="fa-IR" dirty="0" smtClean="0"/>
              <a:t>«شهر </a:t>
            </a:r>
            <a:r>
              <a:rPr lang="fa-IR" dirty="0"/>
              <a:t>خاصی دارای وضعیت مشخص </a:t>
            </a:r>
            <a:r>
              <a:rPr lang="fa-IR" dirty="0" smtClean="0"/>
              <a:t>است» </a:t>
            </a:r>
            <a:r>
              <a:rPr lang="fa-IR" dirty="0"/>
              <a:t>نیز حذف می شود. </a:t>
            </a:r>
            <a:endParaRPr lang="fa-IR" dirty="0" smtClean="0"/>
          </a:p>
          <a:p>
            <a:pPr marL="0" indent="0">
              <a:buNone/>
            </a:pPr>
            <a:endParaRPr lang="fa-IR" dirty="0" smtClean="0"/>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a:p>
          <a:p>
            <a:pPr marL="0" indent="0">
              <a:buNone/>
            </a:pPr>
            <a:endParaRPr lang="fa-IR" dirty="0" smtClean="0"/>
          </a:p>
          <a:p>
            <a:pPr marL="0" indent="0">
              <a:buNone/>
            </a:pPr>
            <a:endParaRPr lang="fa-IR" dirty="0"/>
          </a:p>
          <a:p>
            <a:pPr marL="0" indent="0">
              <a:buNone/>
            </a:pPr>
            <a:endParaRPr lang="fa-IR" dirty="0" smtClean="0"/>
          </a:p>
          <a:p>
            <a:pPr marL="0" indent="0">
              <a:buNone/>
            </a:pPr>
            <a:endParaRPr lang="fa-IR" sz="2000" dirty="0" smtClean="0"/>
          </a:p>
          <a:p>
            <a:pPr marL="0" indent="0">
              <a:buNone/>
            </a:pPr>
            <a:r>
              <a:rPr lang="fa-IR" sz="2000" dirty="0" smtClean="0"/>
              <a:t>البته </a:t>
            </a:r>
            <a:r>
              <a:rPr lang="fa-IR" sz="2000" dirty="0"/>
              <a:t>این مشکل در حالتی که فقط یک تهیه کننده در شهر ساکن باشد بروز می کند. </a:t>
            </a:r>
            <a:endParaRPr lang="fa-IR" sz="2000" dirty="0" smtClean="0"/>
          </a:p>
          <a:p>
            <a:pPr marL="0" indent="0">
              <a:buNone/>
            </a:pPr>
            <a:r>
              <a:rPr lang="fa-IR" sz="2000" dirty="0" smtClean="0"/>
              <a:t>همچنین </a:t>
            </a:r>
            <a:r>
              <a:rPr lang="fa-IR" sz="2000" dirty="0"/>
              <a:t>در بهنگام سازی وضعیت یک شهر چندین بار تکرار شده لذا سیستم باید بهنگام سازی منتشر شونده را انجام دهد.</a:t>
            </a:r>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42489253"/>
              </p:ext>
            </p:extLst>
          </p:nvPr>
        </p:nvGraphicFramePr>
        <p:xfrm>
          <a:off x="4800600" y="2123829"/>
          <a:ext cx="2306267" cy="2194560"/>
        </p:xfrm>
        <a:graphic>
          <a:graphicData uri="http://schemas.openxmlformats.org/drawingml/2006/table">
            <a:tbl>
              <a:tblPr firstRow="1" firstCol="1" bandRow="1"/>
              <a:tblGrid>
                <a:gridCol w="604923"/>
                <a:gridCol w="850672"/>
                <a:gridCol w="850672"/>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10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5760">
                <a:tc>
                  <a:txBody>
                    <a:bodyPr/>
                    <a:lstStyle/>
                    <a:p>
                      <a:pPr algn="ctr" rtl="0">
                        <a:spcAft>
                          <a:spcPts val="0"/>
                        </a:spcAft>
                      </a:pPr>
                      <a:r>
                        <a:rPr lang="en-US" sz="1800" dirty="0" smtClean="0">
                          <a:effectLst/>
                          <a:latin typeface="Calibri"/>
                          <a:ea typeface="Calibri"/>
                          <a:cs typeface="B Nazanin"/>
                        </a:rPr>
                        <a:t>S5</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30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a:spcAft>
                          <a:spcPts val="0"/>
                        </a:spcAft>
                      </a:pPr>
                      <a:r>
                        <a:rPr lang="en-US" sz="1800" dirty="0" smtClean="0">
                          <a:effectLst/>
                          <a:latin typeface="Calibri"/>
                          <a:ea typeface="Calibri"/>
                          <a:cs typeface="B Nazanin"/>
                        </a:rPr>
                        <a:t>C1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
        <p:nvSpPr>
          <p:cNvPr id="6" name="Rectangle 5"/>
          <p:cNvSpPr/>
          <p:nvPr/>
        </p:nvSpPr>
        <p:spPr>
          <a:xfrm>
            <a:off x="3733800" y="2089816"/>
            <a:ext cx="864339" cy="369332"/>
          </a:xfrm>
          <a:prstGeom prst="rect">
            <a:avLst/>
          </a:prstGeom>
        </p:spPr>
        <p:txBody>
          <a:bodyPr wrap="none">
            <a:spAutoFit/>
          </a:bodyPr>
          <a:lstStyle/>
          <a:p>
            <a:r>
              <a:rPr lang="en-US" dirty="0">
                <a:ea typeface="Calibri"/>
                <a:cs typeface="B Nazanin"/>
              </a:rPr>
              <a:t>Second</a:t>
            </a:r>
            <a:endParaRPr lang="en-US" dirty="0"/>
          </a:p>
        </p:txBody>
      </p:sp>
      <p:sp>
        <p:nvSpPr>
          <p:cNvPr id="7" name="Rectangle 6"/>
          <p:cNvSpPr/>
          <p:nvPr/>
        </p:nvSpPr>
        <p:spPr>
          <a:xfrm>
            <a:off x="457200" y="2497327"/>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8" name="Rectangle 7"/>
          <p:cNvSpPr/>
          <p:nvPr/>
        </p:nvSpPr>
        <p:spPr>
          <a:xfrm>
            <a:off x="1790700" y="2362200"/>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sp>
        <p:nvSpPr>
          <p:cNvPr id="9" name="Rectangle 8"/>
          <p:cNvSpPr/>
          <p:nvPr/>
        </p:nvSpPr>
        <p:spPr>
          <a:xfrm>
            <a:off x="1790700" y="3412372"/>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10" name="Straight Arrow Connector 9"/>
          <p:cNvCxnSpPr>
            <a:endCxn id="8" idx="1"/>
          </p:cNvCxnSpPr>
          <p:nvPr/>
        </p:nvCxnSpPr>
        <p:spPr>
          <a:xfrm flipV="1">
            <a:off x="1219200" y="2628900"/>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9" idx="1"/>
          </p:cNvCxnSpPr>
          <p:nvPr/>
        </p:nvCxnSpPr>
        <p:spPr>
          <a:xfrm>
            <a:off x="1219200" y="2878528"/>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2"/>
          </p:cNvCxnSpPr>
          <p:nvPr/>
        </p:nvCxnSpPr>
        <p:spPr>
          <a:xfrm flipV="1">
            <a:off x="2286000" y="2895600"/>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202730" y="4626038"/>
            <a:ext cx="6191117" cy="369332"/>
          </a:xfrm>
          <a:prstGeom prst="rect">
            <a:avLst/>
          </a:prstGeom>
          <a:noFill/>
        </p:spPr>
        <p:txBody>
          <a:bodyPr wrap="none" rtlCol="0">
            <a:spAutoFit/>
          </a:bodyPr>
          <a:lstStyle/>
          <a:p>
            <a:pPr algn="r" rtl="1"/>
            <a:r>
              <a:rPr lang="fa-IR" dirty="0" smtClean="0">
                <a:cs typeface="B Nazanin" pitchFamily="2" charset="-78"/>
              </a:rPr>
              <a:t>با حذف رکورد فوق اطلاع اینکه وضعیت شهر </a:t>
            </a:r>
            <a:r>
              <a:rPr lang="en-US" dirty="0" smtClean="0">
                <a:cs typeface="B Nazanin" pitchFamily="2" charset="-78"/>
              </a:rPr>
              <a:t>C1</a:t>
            </a:r>
            <a:r>
              <a:rPr lang="fa-IR" dirty="0" smtClean="0">
                <a:cs typeface="B Nazanin" pitchFamily="2" charset="-78"/>
              </a:rPr>
              <a:t> عدد 30 است به کلی از بین می رود.</a:t>
            </a:r>
            <a:endParaRPr lang="en-US" dirty="0">
              <a:cs typeface="B Nazanin" pitchFamily="2" charset="-78"/>
            </a:endParaRPr>
          </a:p>
        </p:txBody>
      </p:sp>
      <p:sp>
        <p:nvSpPr>
          <p:cNvPr id="14" name="Arc 13"/>
          <p:cNvSpPr/>
          <p:nvPr/>
        </p:nvSpPr>
        <p:spPr>
          <a:xfrm>
            <a:off x="6705600" y="4212772"/>
            <a:ext cx="1828800" cy="826532"/>
          </a:xfrm>
          <a:prstGeom prst="arc">
            <a:avLst>
              <a:gd name="adj1" fmla="val 13451507"/>
              <a:gd name="adj2" fmla="val 744267"/>
            </a:avLst>
          </a:prstGeom>
          <a:ln w="57150">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Circular Arrow 14">
            <a:hlinkClick r:id="rId2" action="ppaction://hlinksldjump"/>
          </p:cNvPr>
          <p:cNvSpPr/>
          <p:nvPr/>
        </p:nvSpPr>
        <p:spPr>
          <a:xfrm>
            <a:off x="152400" y="6324600"/>
            <a:ext cx="533400" cy="826532"/>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658071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17" dur="500"/>
                                        <p:tgtEl>
                                          <p:spTgt spid="3">
                                            <p:txEl>
                                              <p:pRg st="1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2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0"/>
            <a:ext cx="8458200" cy="5715000"/>
          </a:xfrm>
        </p:spPr>
        <p:txBody>
          <a:bodyPr>
            <a:normAutofit/>
          </a:bodyPr>
          <a:lstStyle/>
          <a:p>
            <a:pPr algn="just" rtl="1">
              <a:lnSpc>
                <a:spcPct val="150000"/>
              </a:lnSpc>
              <a:buNone/>
            </a:pPr>
            <a:r>
              <a:rPr lang="fa-IR" sz="2000" dirty="0" smtClean="0"/>
              <a:t>علت بروز مشکلات فوق این است که </a:t>
            </a:r>
            <a:r>
              <a:rPr lang="en-US" sz="2000" b="1" dirty="0" smtClean="0"/>
              <a:t>Status</a:t>
            </a:r>
            <a:r>
              <a:rPr lang="fa-IR" sz="2000" b="1" dirty="0" smtClean="0"/>
              <a:t> </a:t>
            </a:r>
            <a:r>
              <a:rPr lang="fa-IR" sz="2000" dirty="0" smtClean="0"/>
              <a:t>با صفت </a:t>
            </a:r>
            <a:r>
              <a:rPr lang="en-US" sz="2000" b="1" dirty="0" smtClean="0"/>
              <a:t>s#</a:t>
            </a:r>
            <a:r>
              <a:rPr lang="fa-IR" sz="2000" b="1" dirty="0" smtClean="0"/>
              <a:t> </a:t>
            </a:r>
            <a:r>
              <a:rPr lang="fa-IR" sz="2000" dirty="0" smtClean="0"/>
              <a:t>(کلید اصلی) وابستگی کامل دارد و از سوی دیگر </a:t>
            </a:r>
            <a:r>
              <a:rPr lang="en-US" sz="2000" b="1" dirty="0" smtClean="0"/>
              <a:t>Status</a:t>
            </a:r>
            <a:r>
              <a:rPr lang="fa-IR" sz="2000" b="1" dirty="0" smtClean="0"/>
              <a:t> </a:t>
            </a:r>
            <a:r>
              <a:rPr lang="fa-IR" sz="2000" dirty="0" smtClean="0"/>
              <a:t>از طریق </a:t>
            </a:r>
            <a:r>
              <a:rPr lang="en-US" sz="2000" b="1" dirty="0" smtClean="0"/>
              <a:t>city</a:t>
            </a:r>
            <a:r>
              <a:rPr lang="fa-IR" sz="2000" dirty="0" smtClean="0"/>
              <a:t> نیز با </a:t>
            </a:r>
            <a:r>
              <a:rPr lang="en-US" sz="2000" b="1" dirty="0" smtClean="0"/>
              <a:t>s#</a:t>
            </a:r>
            <a:r>
              <a:rPr lang="fa-IR" sz="2000" dirty="0" smtClean="0"/>
              <a:t> وابستگی دارد. </a:t>
            </a:r>
          </a:p>
          <a:p>
            <a:pPr algn="just" rtl="1">
              <a:lnSpc>
                <a:spcPct val="150000"/>
              </a:lnSpc>
              <a:buNone/>
            </a:pPr>
            <a:endParaRPr lang="fa-IR" sz="2000" dirty="0" smtClean="0"/>
          </a:p>
          <a:p>
            <a:pPr algn="just" rtl="1">
              <a:lnSpc>
                <a:spcPct val="150000"/>
              </a:lnSpc>
              <a:buNone/>
            </a:pPr>
            <a:endParaRPr lang="fa-IR" sz="2000" dirty="0" smtClean="0"/>
          </a:p>
          <a:p>
            <a:pPr algn="just" rtl="1">
              <a:lnSpc>
                <a:spcPct val="150000"/>
              </a:lnSpc>
              <a:buNone/>
            </a:pPr>
            <a:endParaRPr lang="fa-IR" sz="2000" dirty="0" smtClean="0"/>
          </a:p>
          <a:p>
            <a:pPr algn="just" rtl="1">
              <a:lnSpc>
                <a:spcPct val="150000"/>
              </a:lnSpc>
              <a:buNone/>
            </a:pPr>
            <a:r>
              <a:rPr lang="fa-IR" sz="2000" dirty="0" smtClean="0"/>
              <a:t>اصطلاحا می گوئیم یک وابستگی با واسطه (تراگذاری- تعدی</a:t>
            </a:r>
            <a:r>
              <a:rPr lang="en-US" sz="2000" b="1" dirty="0" smtClean="0"/>
              <a:t>Transitive</a:t>
            </a:r>
            <a:r>
              <a:rPr lang="fa-IR" sz="2000" dirty="0" smtClean="0"/>
              <a:t>) بین </a:t>
            </a:r>
            <a:r>
              <a:rPr lang="en-US" sz="2000" b="1" dirty="0" smtClean="0"/>
              <a:t>status</a:t>
            </a:r>
            <a:r>
              <a:rPr lang="fa-IR" sz="2000" dirty="0" smtClean="0"/>
              <a:t>و</a:t>
            </a:r>
            <a:r>
              <a:rPr lang="en-US" sz="2000" b="1" dirty="0" smtClean="0"/>
              <a:t>s#</a:t>
            </a:r>
            <a:r>
              <a:rPr lang="fa-IR" sz="2000" b="1" dirty="0" smtClean="0"/>
              <a:t> </a:t>
            </a:r>
            <a:r>
              <a:rPr lang="fa-IR" sz="2000" dirty="0" smtClean="0"/>
              <a:t>(با واسطه </a:t>
            </a:r>
            <a:r>
              <a:rPr lang="en-US" sz="2000" b="1" dirty="0" smtClean="0"/>
              <a:t>city</a:t>
            </a:r>
            <a:r>
              <a:rPr lang="fa-IR" sz="2000" dirty="0" smtClean="0"/>
              <a:t>)وجود دارد.</a:t>
            </a:r>
          </a:p>
          <a:p>
            <a:pPr algn="just" rtl="1">
              <a:lnSpc>
                <a:spcPct val="150000"/>
              </a:lnSpc>
              <a:buNone/>
            </a:pPr>
            <a:endParaRPr lang="en-US" sz="2000" dirty="0" smtClean="0"/>
          </a:p>
          <a:p>
            <a:pPr algn="just" rtl="1">
              <a:lnSpc>
                <a:spcPct val="150000"/>
              </a:lnSpc>
              <a:buNone/>
            </a:pPr>
            <a:r>
              <a:rPr lang="fa-IR" sz="2000" dirty="0" smtClean="0"/>
              <a:t>پس باید این نوع وابستگی ها را از بین ببریم تا مشکلات فوق بر طرف گردد.</a:t>
            </a:r>
          </a:p>
          <a:p>
            <a:pPr algn="just" rtl="1">
              <a:lnSpc>
                <a:spcPct val="150000"/>
              </a:lnSpc>
              <a:buNone/>
            </a:pPr>
            <a:r>
              <a:rPr lang="fa-IR" sz="2000" dirty="0" smtClean="0"/>
              <a:t>در فرم </a:t>
            </a:r>
            <a:r>
              <a:rPr lang="fa-IR" sz="2000" b="1" dirty="0" smtClean="0"/>
              <a:t> </a:t>
            </a:r>
            <a:r>
              <a:rPr lang="en-US" sz="2000" b="1" dirty="0" smtClean="0"/>
              <a:t>3NF</a:t>
            </a:r>
            <a:r>
              <a:rPr lang="fa-IR" sz="2000" b="1" dirty="0" smtClean="0"/>
              <a:t> </a:t>
            </a:r>
            <a:r>
              <a:rPr lang="fa-IR" sz="2000" dirty="0"/>
              <a:t>این کار را انجام خواهیم </a:t>
            </a:r>
            <a:r>
              <a:rPr lang="fa-IR" sz="2000" dirty="0" smtClean="0"/>
              <a:t>داد.</a:t>
            </a:r>
          </a:p>
          <a:p>
            <a:pPr algn="just" rtl="1">
              <a:lnSpc>
                <a:spcPct val="150000"/>
              </a:lnSpc>
              <a:buNone/>
            </a:pPr>
            <a:r>
              <a:rPr lang="fa-IR" sz="2000" dirty="0" smtClean="0"/>
              <a:t>به </a:t>
            </a:r>
            <a:r>
              <a:rPr lang="fa-IR" sz="2000" dirty="0"/>
              <a:t>عبارت دیگر مشکلات فوق </a:t>
            </a:r>
            <a:r>
              <a:rPr lang="fa-IR" sz="2000" dirty="0" smtClean="0"/>
              <a:t>ازآن جا </a:t>
            </a:r>
            <a:r>
              <a:rPr lang="fa-IR" sz="2000" dirty="0"/>
              <a:t>ناشی می شود که دو فیلد غیر کلید </a:t>
            </a:r>
            <a:r>
              <a:rPr lang="fa-IR" sz="2000" dirty="0" smtClean="0"/>
              <a:t>با یکدیگر وابستگی داشته باشند.</a:t>
            </a:r>
          </a:p>
        </p:txBody>
      </p:sp>
      <p:sp>
        <p:nvSpPr>
          <p:cNvPr id="4" name="Rectangle 3"/>
          <p:cNvSpPr/>
          <p:nvPr/>
        </p:nvSpPr>
        <p:spPr>
          <a:xfrm>
            <a:off x="762000" y="3924300"/>
            <a:ext cx="11430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t>
            </a:r>
            <a:endParaRPr lang="en-US">
              <a:solidFill>
                <a:schemeClr val="tx1"/>
              </a:solidFill>
            </a:endParaRPr>
          </a:p>
        </p:txBody>
      </p:sp>
      <p:sp>
        <p:nvSpPr>
          <p:cNvPr id="5" name="Rectangle 4"/>
          <p:cNvSpPr/>
          <p:nvPr/>
        </p:nvSpPr>
        <p:spPr>
          <a:xfrm>
            <a:off x="3048000" y="3924300"/>
            <a:ext cx="11430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city</a:t>
            </a:r>
            <a:endParaRPr lang="en-US">
              <a:solidFill>
                <a:schemeClr val="tx1"/>
              </a:solidFill>
            </a:endParaRPr>
          </a:p>
        </p:txBody>
      </p:sp>
      <p:sp>
        <p:nvSpPr>
          <p:cNvPr id="6" name="Rectangle 5"/>
          <p:cNvSpPr/>
          <p:nvPr/>
        </p:nvSpPr>
        <p:spPr>
          <a:xfrm>
            <a:off x="5486400" y="3924300"/>
            <a:ext cx="1143000" cy="68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status</a:t>
            </a:r>
            <a:endParaRPr lang="en-US">
              <a:solidFill>
                <a:schemeClr val="tx1"/>
              </a:solidFill>
            </a:endParaRPr>
          </a:p>
        </p:txBody>
      </p:sp>
      <p:cxnSp>
        <p:nvCxnSpPr>
          <p:cNvPr id="8" name="متصل کننده پیکان مستقیم 7"/>
          <p:cNvCxnSpPr>
            <a:stCxn id="4" idx="3"/>
            <a:endCxn id="5" idx="1"/>
          </p:cNvCxnSpPr>
          <p:nvPr/>
        </p:nvCxnSpPr>
        <p:spPr>
          <a:xfrm>
            <a:off x="1905000" y="4267200"/>
            <a:ext cx="11430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متصل کننده پیکان مستقیم 9"/>
          <p:cNvCxnSpPr>
            <a:stCxn id="5" idx="3"/>
            <a:endCxn id="6" idx="1"/>
          </p:cNvCxnSpPr>
          <p:nvPr/>
        </p:nvCxnSpPr>
        <p:spPr>
          <a:xfrm>
            <a:off x="4191000" y="4267200"/>
            <a:ext cx="1295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9" name="Rectangle 8"/>
          <p:cNvSpPr/>
          <p:nvPr/>
        </p:nvSpPr>
        <p:spPr>
          <a:xfrm>
            <a:off x="1333500" y="1612255"/>
            <a:ext cx="625929" cy="37267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S#</a:t>
            </a:r>
            <a:endParaRPr lang="en-US" sz="2000" b="1" dirty="0">
              <a:solidFill>
                <a:schemeClr val="tx1"/>
              </a:solidFill>
            </a:endParaRPr>
          </a:p>
        </p:txBody>
      </p:sp>
      <p:sp>
        <p:nvSpPr>
          <p:cNvPr id="11" name="Rectangle 10"/>
          <p:cNvSpPr/>
          <p:nvPr/>
        </p:nvSpPr>
        <p:spPr>
          <a:xfrm>
            <a:off x="2667000" y="1477128"/>
            <a:ext cx="876300" cy="37267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status</a:t>
            </a:r>
            <a:endParaRPr lang="en-US" b="1" dirty="0">
              <a:solidFill>
                <a:schemeClr val="tx1"/>
              </a:solidFill>
            </a:endParaRPr>
          </a:p>
        </p:txBody>
      </p:sp>
      <p:sp>
        <p:nvSpPr>
          <p:cNvPr id="12" name="Rectangle 11"/>
          <p:cNvSpPr/>
          <p:nvPr/>
        </p:nvSpPr>
        <p:spPr>
          <a:xfrm>
            <a:off x="2667000" y="2527300"/>
            <a:ext cx="876300" cy="37267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city</a:t>
            </a:r>
            <a:endParaRPr lang="en-US" b="1" dirty="0">
              <a:solidFill>
                <a:schemeClr val="tx1"/>
              </a:solidFill>
            </a:endParaRPr>
          </a:p>
        </p:txBody>
      </p:sp>
      <p:cxnSp>
        <p:nvCxnSpPr>
          <p:cNvPr id="13" name="Straight Arrow Connector 12"/>
          <p:cNvCxnSpPr>
            <a:endCxn id="11" idx="1"/>
          </p:cNvCxnSpPr>
          <p:nvPr/>
        </p:nvCxnSpPr>
        <p:spPr>
          <a:xfrm flipV="1">
            <a:off x="2095500" y="1663464"/>
            <a:ext cx="571500" cy="205178"/>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2" idx="1"/>
          </p:cNvCxnSpPr>
          <p:nvPr/>
        </p:nvCxnSpPr>
        <p:spPr>
          <a:xfrm>
            <a:off x="2095500" y="1993456"/>
            <a:ext cx="571500" cy="72018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H="1" flipV="1">
            <a:off x="3105150" y="1849800"/>
            <a:ext cx="57150" cy="661588"/>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3917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0"/>
            <a:ext cx="8229600" cy="5486400"/>
          </a:xfrm>
        </p:spPr>
        <p:txBody>
          <a:bodyPr>
            <a:normAutofit/>
          </a:bodyPr>
          <a:lstStyle/>
          <a:p>
            <a:pPr algn="r" rtl="1">
              <a:buNone/>
            </a:pPr>
            <a:r>
              <a:rPr lang="fa-IR" sz="2800" b="1" dirty="0" smtClean="0">
                <a:solidFill>
                  <a:schemeClr val="accent1">
                    <a:lumMod val="50000"/>
                  </a:schemeClr>
                </a:solidFill>
              </a:rPr>
              <a:t>تعریف وابستگی با واسطه یا انتقالی (</a:t>
            </a:r>
            <a:r>
              <a:rPr lang="en-US" sz="2800" b="1" dirty="0" smtClean="0">
                <a:solidFill>
                  <a:schemeClr val="accent1">
                    <a:lumMod val="50000"/>
                  </a:schemeClr>
                </a:solidFill>
              </a:rPr>
              <a:t>Transitive</a:t>
            </a:r>
            <a:r>
              <a:rPr lang="fa-IR" sz="2800" b="1" dirty="0" smtClean="0">
                <a:solidFill>
                  <a:schemeClr val="accent1">
                    <a:lumMod val="50000"/>
                  </a:schemeClr>
                </a:solidFill>
              </a:rPr>
              <a:t>):</a:t>
            </a:r>
          </a:p>
          <a:p>
            <a:pPr algn="r" rtl="1">
              <a:buNone/>
            </a:pPr>
            <a:endParaRPr lang="fa-IR" sz="2800" b="1" dirty="0" smtClean="0">
              <a:solidFill>
                <a:schemeClr val="accent1">
                  <a:lumMod val="50000"/>
                </a:schemeClr>
              </a:solidFill>
            </a:endParaRPr>
          </a:p>
          <a:p>
            <a:pPr algn="r" rtl="1">
              <a:buNone/>
            </a:pPr>
            <a:r>
              <a:rPr lang="fa-IR" sz="2400" dirty="0" smtClean="0"/>
              <a:t>اگر صفت خاصه </a:t>
            </a:r>
            <a:r>
              <a:rPr lang="en-US" sz="2400" dirty="0" smtClean="0"/>
              <a:t>B</a:t>
            </a:r>
            <a:r>
              <a:rPr lang="fa-IR" sz="2400" dirty="0" smtClean="0"/>
              <a:t> از رابطه </a:t>
            </a:r>
            <a:r>
              <a:rPr lang="en-US" sz="2400" dirty="0" smtClean="0"/>
              <a:t>R</a:t>
            </a:r>
            <a:r>
              <a:rPr lang="fa-IR" sz="2400" dirty="0" smtClean="0"/>
              <a:t> با صفت خاصه </a:t>
            </a:r>
            <a:r>
              <a:rPr lang="en-US" sz="2400" dirty="0" smtClean="0"/>
              <a:t>A</a:t>
            </a:r>
            <a:r>
              <a:rPr lang="fa-IR" sz="2400" dirty="0" smtClean="0"/>
              <a:t> از همین رابطه وابستگی داشته باشد و صفت خاصه </a:t>
            </a:r>
            <a:r>
              <a:rPr lang="en-US" sz="2400" dirty="0" smtClean="0"/>
              <a:t>C</a:t>
            </a:r>
            <a:r>
              <a:rPr lang="fa-IR" sz="2400" dirty="0" smtClean="0"/>
              <a:t> از همین رابطه با صفت خاصه </a:t>
            </a:r>
            <a:r>
              <a:rPr lang="en-US" sz="2400" dirty="0" smtClean="0"/>
              <a:t>B</a:t>
            </a:r>
            <a:r>
              <a:rPr lang="fa-IR" sz="2400" dirty="0" smtClean="0"/>
              <a:t> بستگی داشته باشد یعنی:</a:t>
            </a:r>
          </a:p>
          <a:p>
            <a:pPr algn="r" rtl="1">
              <a:buNone/>
            </a:pPr>
            <a:endParaRPr lang="en-US" sz="2400" dirty="0" smtClean="0"/>
          </a:p>
          <a:p>
            <a:pPr algn="r" rtl="1">
              <a:buNone/>
            </a:pPr>
            <a:endParaRPr lang="fa-IR" sz="2400" dirty="0" smtClean="0"/>
          </a:p>
          <a:p>
            <a:pPr algn="r" rtl="1">
              <a:buNone/>
            </a:pPr>
            <a:endParaRPr lang="fa-IR" dirty="0"/>
          </a:p>
          <a:p>
            <a:pPr algn="r" rtl="1">
              <a:buNone/>
            </a:pPr>
            <a:endParaRPr lang="en-US" sz="2400" dirty="0" smtClean="0"/>
          </a:p>
          <a:p>
            <a:pPr algn="r" rtl="1">
              <a:buNone/>
            </a:pPr>
            <a:r>
              <a:rPr lang="fa-IR" sz="2400" dirty="0" smtClean="0"/>
              <a:t>و </a:t>
            </a:r>
            <a:r>
              <a:rPr lang="en-US" sz="2400" dirty="0" smtClean="0"/>
              <a:t>A</a:t>
            </a:r>
            <a:r>
              <a:rPr lang="fa-IR" sz="2400" dirty="0" smtClean="0"/>
              <a:t> با </a:t>
            </a:r>
            <a:r>
              <a:rPr lang="en-US" sz="2400" dirty="0" smtClean="0"/>
              <a:t>B</a:t>
            </a:r>
            <a:r>
              <a:rPr lang="fa-IR" sz="2400" dirty="0" smtClean="0"/>
              <a:t> وابستگی نداشته باشد می گوئیم </a:t>
            </a:r>
            <a:r>
              <a:rPr lang="en-US" sz="2400" dirty="0" smtClean="0"/>
              <a:t>C</a:t>
            </a:r>
            <a:r>
              <a:rPr lang="fa-IR" sz="2400" dirty="0" smtClean="0"/>
              <a:t>  با </a:t>
            </a:r>
            <a:r>
              <a:rPr lang="en-US" sz="2400" dirty="0" smtClean="0"/>
              <a:t>A </a:t>
            </a:r>
            <a:r>
              <a:rPr lang="fa-IR" sz="2400" dirty="0" smtClean="0"/>
              <a:t> وابستگی با واسطه دارد.</a:t>
            </a:r>
          </a:p>
          <a:p>
            <a:pPr algn="r" rtl="1">
              <a:buNone/>
            </a:pPr>
            <a:r>
              <a:rPr lang="fa-IR" sz="2400" dirty="0" smtClean="0"/>
              <a:t>باید توجه داشت وابستگی شکل زیر «وابستگی با واسطه» نیست و باعث بروز آنومالی های فوق نخواهد شد.</a:t>
            </a:r>
          </a:p>
          <a:p>
            <a:pPr algn="r" rtl="1">
              <a:buNone/>
            </a:pPr>
            <a:endParaRPr lang="en-US" sz="2400" dirty="0"/>
          </a:p>
        </p:txBody>
      </p:sp>
      <p:sp>
        <p:nvSpPr>
          <p:cNvPr id="4" name="Rectangle 3"/>
          <p:cNvSpPr/>
          <p:nvPr/>
        </p:nvSpPr>
        <p:spPr>
          <a:xfrm>
            <a:off x="2044700" y="2895600"/>
            <a:ext cx="1143000" cy="76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A</a:t>
            </a:r>
            <a:endParaRPr lang="en-US">
              <a:solidFill>
                <a:schemeClr val="tx1"/>
              </a:solidFill>
            </a:endParaRPr>
          </a:p>
        </p:txBody>
      </p:sp>
      <p:sp>
        <p:nvSpPr>
          <p:cNvPr id="7" name="Rectangle 6"/>
          <p:cNvSpPr/>
          <p:nvPr/>
        </p:nvSpPr>
        <p:spPr>
          <a:xfrm>
            <a:off x="6388100" y="2895600"/>
            <a:ext cx="1143000" cy="76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a:t>
            </a:r>
            <a:endParaRPr lang="en-US">
              <a:solidFill>
                <a:schemeClr val="tx1"/>
              </a:solidFill>
            </a:endParaRPr>
          </a:p>
        </p:txBody>
      </p:sp>
      <p:sp>
        <p:nvSpPr>
          <p:cNvPr id="8" name="Rectangle 7"/>
          <p:cNvSpPr/>
          <p:nvPr/>
        </p:nvSpPr>
        <p:spPr>
          <a:xfrm>
            <a:off x="4178300" y="2895600"/>
            <a:ext cx="1143000" cy="76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B</a:t>
            </a:r>
            <a:endParaRPr lang="en-US">
              <a:solidFill>
                <a:schemeClr val="tx1"/>
              </a:solidFill>
            </a:endParaRPr>
          </a:p>
        </p:txBody>
      </p:sp>
      <p:cxnSp>
        <p:nvCxnSpPr>
          <p:cNvPr id="10" name="متصل کننده پیکان مستقیم 9"/>
          <p:cNvCxnSpPr>
            <a:stCxn id="4" idx="3"/>
            <a:endCxn id="8" idx="1"/>
          </p:cNvCxnSpPr>
          <p:nvPr/>
        </p:nvCxnSpPr>
        <p:spPr>
          <a:xfrm>
            <a:off x="3187700" y="3276600"/>
            <a:ext cx="990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متصل کننده پیکان مستقیم 11"/>
          <p:cNvCxnSpPr>
            <a:stCxn id="8" idx="3"/>
            <a:endCxn id="7" idx="1"/>
          </p:cNvCxnSpPr>
          <p:nvPr/>
        </p:nvCxnSpPr>
        <p:spPr>
          <a:xfrm>
            <a:off x="5321300" y="3276600"/>
            <a:ext cx="1066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3" name="نمودار گردش کار: پردازش 22"/>
          <p:cNvSpPr/>
          <p:nvPr/>
        </p:nvSpPr>
        <p:spPr>
          <a:xfrm>
            <a:off x="292100" y="5422900"/>
            <a:ext cx="1066800" cy="685800"/>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A</a:t>
            </a:r>
            <a:endParaRPr lang="en-US">
              <a:solidFill>
                <a:schemeClr val="tx1"/>
              </a:solidFill>
            </a:endParaRPr>
          </a:p>
        </p:txBody>
      </p:sp>
      <p:sp>
        <p:nvSpPr>
          <p:cNvPr id="24" name="نمودار گردش کار: پردازش 23"/>
          <p:cNvSpPr/>
          <p:nvPr/>
        </p:nvSpPr>
        <p:spPr>
          <a:xfrm>
            <a:off x="4254500" y="5422900"/>
            <a:ext cx="1066800" cy="685800"/>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a:t>
            </a:r>
            <a:endParaRPr lang="en-US">
              <a:solidFill>
                <a:schemeClr val="tx1"/>
              </a:solidFill>
            </a:endParaRPr>
          </a:p>
        </p:txBody>
      </p:sp>
      <p:sp>
        <p:nvSpPr>
          <p:cNvPr id="25" name="نمودار گردش کار: پردازش 24"/>
          <p:cNvSpPr/>
          <p:nvPr/>
        </p:nvSpPr>
        <p:spPr>
          <a:xfrm>
            <a:off x="2273300" y="5422900"/>
            <a:ext cx="1066800" cy="685800"/>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B</a:t>
            </a:r>
            <a:endParaRPr lang="en-US">
              <a:solidFill>
                <a:schemeClr val="tx1"/>
              </a:solidFill>
            </a:endParaRPr>
          </a:p>
        </p:txBody>
      </p:sp>
      <p:cxnSp>
        <p:nvCxnSpPr>
          <p:cNvPr id="27" name="متصل کننده پیکان مستقیم 26"/>
          <p:cNvCxnSpPr>
            <a:stCxn id="23" idx="3"/>
            <a:endCxn id="25" idx="1"/>
          </p:cNvCxnSpPr>
          <p:nvPr/>
        </p:nvCxnSpPr>
        <p:spPr>
          <a:xfrm>
            <a:off x="1358900" y="5765800"/>
            <a:ext cx="914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متصل کننده پیکان مستقیم 28"/>
          <p:cNvCxnSpPr>
            <a:stCxn id="25" idx="3"/>
            <a:endCxn id="24" idx="1"/>
          </p:cNvCxnSpPr>
          <p:nvPr/>
        </p:nvCxnSpPr>
        <p:spPr>
          <a:xfrm>
            <a:off x="3340100" y="5765800"/>
            <a:ext cx="914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 name="متصل کننده پیکان مستقیم 26"/>
          <p:cNvCxnSpPr/>
          <p:nvPr/>
        </p:nvCxnSpPr>
        <p:spPr>
          <a:xfrm flipH="1">
            <a:off x="1358900" y="5956300"/>
            <a:ext cx="87630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170754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228600" y="355600"/>
            <a:ext cx="8763000" cy="5740400"/>
          </a:xfrm>
        </p:spPr>
        <p:txBody>
          <a:bodyPr>
            <a:normAutofit/>
          </a:bodyPr>
          <a:lstStyle/>
          <a:p>
            <a:pPr algn="just" rtl="1">
              <a:lnSpc>
                <a:spcPct val="150000"/>
              </a:lnSpc>
              <a:buNone/>
            </a:pPr>
            <a:r>
              <a:rPr lang="fa-IR" sz="2400" dirty="0" smtClean="0"/>
              <a:t>چرا که وجود ارتباط                         معنایش این است که </a:t>
            </a:r>
            <a:r>
              <a:rPr lang="en-US" sz="2400" dirty="0" smtClean="0"/>
              <a:t>A</a:t>
            </a:r>
            <a:r>
              <a:rPr lang="fa-IR" sz="2400" dirty="0" smtClean="0"/>
              <a:t> و </a:t>
            </a:r>
            <a:r>
              <a:rPr lang="en-US" sz="2400" dirty="0" smtClean="0"/>
              <a:t>B</a:t>
            </a:r>
            <a:r>
              <a:rPr lang="fa-IR" sz="2400" dirty="0" smtClean="0"/>
              <a:t> هر دو یکتائی مقدار دارند و در نتیجه هر صفت خاصه دیگر، مثل </a:t>
            </a:r>
            <a:r>
              <a:rPr lang="en-US" sz="2400" dirty="0" smtClean="0"/>
              <a:t>C</a:t>
            </a:r>
            <a:r>
              <a:rPr lang="fa-IR" sz="2400" dirty="0" smtClean="0"/>
              <a:t> هم با </a:t>
            </a:r>
            <a:r>
              <a:rPr lang="en-US" sz="2400" dirty="0" smtClean="0"/>
              <a:t>A</a:t>
            </a:r>
            <a:r>
              <a:rPr lang="fa-IR" sz="2400" dirty="0" smtClean="0"/>
              <a:t> وابستگی خواهد داشت و هم با </a:t>
            </a:r>
            <a:r>
              <a:rPr lang="en-US" sz="2400" dirty="0" smtClean="0"/>
              <a:t>B</a:t>
            </a:r>
            <a:r>
              <a:rPr lang="fa-IR" sz="2400" dirty="0" smtClean="0"/>
              <a:t>.</a:t>
            </a:r>
          </a:p>
          <a:p>
            <a:pPr algn="just" rtl="1">
              <a:lnSpc>
                <a:spcPct val="150000"/>
              </a:lnSpc>
              <a:buNone/>
            </a:pPr>
            <a:endParaRPr lang="fa-IR" sz="2400" dirty="0" smtClean="0"/>
          </a:p>
          <a:p>
            <a:pPr algn="just" rtl="1">
              <a:lnSpc>
                <a:spcPct val="150000"/>
              </a:lnSpc>
              <a:buNone/>
            </a:pPr>
            <a:r>
              <a:rPr lang="fa-IR" sz="2400" u="sng" dirty="0" smtClean="0"/>
              <a:t>نکته:</a:t>
            </a:r>
          </a:p>
          <a:p>
            <a:pPr algn="just" rtl="1">
              <a:buNone/>
            </a:pPr>
            <a:r>
              <a:rPr lang="fa-IR" sz="2400" dirty="0" smtClean="0"/>
              <a:t>هر رابطه ای که در صورت اول نرمال باشد را همیشه می توان به تعدادی رابطه </a:t>
            </a:r>
            <a:r>
              <a:rPr lang="en-US" sz="2400" dirty="0" smtClean="0"/>
              <a:t>2NF</a:t>
            </a:r>
            <a:r>
              <a:rPr lang="fa-IR" sz="2400" dirty="0" smtClean="0"/>
              <a:t> تبدیل کرد. در تبدیل رابط </a:t>
            </a:r>
            <a:r>
              <a:rPr lang="en-US" sz="2400" dirty="0" smtClean="0"/>
              <a:t> 1NF</a:t>
            </a:r>
            <a:r>
              <a:rPr lang="fa-IR" sz="2400" dirty="0" smtClean="0"/>
              <a:t>به</a:t>
            </a:r>
            <a:r>
              <a:rPr lang="en-US" sz="2400" dirty="0" smtClean="0"/>
              <a:t> </a:t>
            </a:r>
            <a:r>
              <a:rPr lang="fa-IR" sz="2400" dirty="0" smtClean="0"/>
              <a:t> </a:t>
            </a:r>
            <a:r>
              <a:rPr lang="en-US" dirty="0" smtClean="0"/>
              <a:t>2NF</a:t>
            </a:r>
            <a:r>
              <a:rPr lang="fa-IR" dirty="0" smtClean="0"/>
              <a:t> د</a:t>
            </a:r>
            <a:r>
              <a:rPr lang="fa-IR" sz="2400" dirty="0" smtClean="0"/>
              <a:t>ر واقع باید چنان عمل کرد که وابستگی های تابعی غیر کامل موجود در رابطه</a:t>
            </a:r>
            <a:r>
              <a:rPr lang="en-US" sz="2400" dirty="0" smtClean="0"/>
              <a:t> 1NF</a:t>
            </a:r>
            <a:r>
              <a:rPr lang="fa-IR" sz="2400" dirty="0" smtClean="0"/>
              <a:t> از میان بروند برای این منظور با انجام پرتوهای مناسب روی</a:t>
            </a:r>
            <a:r>
              <a:rPr lang="en-US" sz="2400" dirty="0" smtClean="0"/>
              <a:t> </a:t>
            </a:r>
            <a:r>
              <a:rPr lang="en-US" dirty="0" smtClean="0"/>
              <a:t>1NF</a:t>
            </a:r>
            <a:r>
              <a:rPr lang="fa-IR" dirty="0" smtClean="0"/>
              <a:t> </a:t>
            </a:r>
            <a:r>
              <a:rPr lang="fa-IR" sz="2400" dirty="0" smtClean="0"/>
              <a:t>آن را به </a:t>
            </a:r>
            <a:r>
              <a:rPr lang="en-US" sz="2400" dirty="0" smtClean="0"/>
              <a:t>2NF</a:t>
            </a:r>
            <a:r>
              <a:rPr lang="fa-IR" sz="2400" dirty="0" smtClean="0"/>
              <a:t> تبدیل می کنیم.</a:t>
            </a:r>
          </a:p>
          <a:p>
            <a:pPr algn="just" rtl="1">
              <a:buNone/>
            </a:pPr>
            <a:endParaRPr lang="fa-IR" sz="2400" dirty="0" smtClean="0"/>
          </a:p>
          <a:p>
            <a:pPr algn="just">
              <a:buNone/>
            </a:pPr>
            <a:r>
              <a:rPr lang="fa-IR" sz="2400" u="sng" dirty="0" smtClean="0"/>
              <a:t>نکته:</a:t>
            </a:r>
          </a:p>
          <a:p>
            <a:pPr algn="just">
              <a:buNone/>
            </a:pPr>
            <a:r>
              <a:rPr lang="fa-IR" sz="2400" dirty="0" smtClean="0"/>
              <a:t>در تجزیه </a:t>
            </a:r>
            <a:r>
              <a:rPr lang="en-US" dirty="0"/>
              <a:t>1NF</a:t>
            </a:r>
            <a:r>
              <a:rPr lang="fa-IR" dirty="0"/>
              <a:t> </a:t>
            </a:r>
            <a:r>
              <a:rPr lang="fa-IR" dirty="0" smtClean="0"/>
              <a:t>ب</a:t>
            </a:r>
            <a:r>
              <a:rPr lang="fa-IR" sz="2400" dirty="0" smtClean="0"/>
              <a:t>ه منظور رسیدن به رابطه ای </a:t>
            </a:r>
            <a:r>
              <a:rPr lang="en-US" dirty="0"/>
              <a:t>2NF</a:t>
            </a:r>
            <a:r>
              <a:rPr lang="fa-IR" dirty="0"/>
              <a:t> </a:t>
            </a:r>
            <a:r>
              <a:rPr lang="fa-IR" sz="2400" dirty="0" smtClean="0"/>
              <a:t>هیچ اطلاعی از دست نمی رود زیرا با پیوند مجدد ومناسب رابطه های </a:t>
            </a:r>
            <a:r>
              <a:rPr lang="en-US" sz="2400" dirty="0" smtClean="0"/>
              <a:t> 2NF</a:t>
            </a:r>
            <a:r>
              <a:rPr lang="fa-IR" sz="2400" dirty="0" smtClean="0"/>
              <a:t>می توان به رابطه اولی رسید.</a:t>
            </a:r>
            <a:endParaRPr lang="en-US" sz="2400" dirty="0"/>
          </a:p>
        </p:txBody>
      </p:sp>
      <p:sp>
        <p:nvSpPr>
          <p:cNvPr id="4" name="Rectangle 3"/>
          <p:cNvSpPr/>
          <p:nvPr/>
        </p:nvSpPr>
        <p:spPr>
          <a:xfrm>
            <a:off x="6261100" y="609600"/>
            <a:ext cx="609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B</a:t>
            </a:r>
            <a:endParaRPr lang="en-US">
              <a:solidFill>
                <a:schemeClr val="tx1"/>
              </a:solidFill>
            </a:endParaRPr>
          </a:p>
        </p:txBody>
      </p:sp>
      <p:sp>
        <p:nvSpPr>
          <p:cNvPr id="5" name="Rectangle 4"/>
          <p:cNvSpPr/>
          <p:nvPr/>
        </p:nvSpPr>
        <p:spPr>
          <a:xfrm>
            <a:off x="5041900" y="609600"/>
            <a:ext cx="609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A</a:t>
            </a:r>
            <a:endParaRPr lang="en-US">
              <a:solidFill>
                <a:schemeClr val="tx1"/>
              </a:solidFill>
            </a:endParaRPr>
          </a:p>
        </p:txBody>
      </p:sp>
      <p:cxnSp>
        <p:nvCxnSpPr>
          <p:cNvPr id="9" name="متصل کننده پیکان مستقیم 8"/>
          <p:cNvCxnSpPr/>
          <p:nvPr/>
        </p:nvCxnSpPr>
        <p:spPr>
          <a:xfrm>
            <a:off x="5727700" y="609600"/>
            <a:ext cx="533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متصل کننده پیکان مستقیم 10"/>
          <p:cNvCxnSpPr/>
          <p:nvPr/>
        </p:nvCxnSpPr>
        <p:spPr>
          <a:xfrm rot="10800000">
            <a:off x="5727700" y="990600"/>
            <a:ext cx="5334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654211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barn(inVertical)">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fade">
                                      <p:cBhvr>
                                        <p:cTn id="15" dur="1000"/>
                                        <p:tgtEl>
                                          <p:spTgt spid="2">
                                            <p:txEl>
                                              <p:pRg st="5" end="5"/>
                                            </p:txEl>
                                          </p:spTgt>
                                        </p:tgtEl>
                                      </p:cBhvr>
                                    </p:animEffect>
                                    <p:anim calcmode="lin" valueType="num">
                                      <p:cBhvr>
                                        <p:cTn id="16"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5" end="5"/>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Effect transition="in" filter="fade">
                                      <p:cBhvr>
                                        <p:cTn id="20" dur="1000"/>
                                        <p:tgtEl>
                                          <p:spTgt spid="2">
                                            <p:txEl>
                                              <p:pRg st="6" end="6"/>
                                            </p:txEl>
                                          </p:spTgt>
                                        </p:tgtEl>
                                      </p:cBhvr>
                                    </p:animEffect>
                                    <p:anim calcmode="lin" valueType="num">
                                      <p:cBhvr>
                                        <p:cTn id="21"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614557" y="6248400"/>
            <a:ext cx="762000" cy="365125"/>
          </a:xfrm>
        </p:spPr>
        <p:txBody>
          <a:bodyPr/>
          <a:lstStyle/>
          <a:p>
            <a:fld id="{B6F15528-21DE-4FAA-801E-634DDDAF4B2B}" type="slidenum">
              <a:rPr lang="en-US" smtClean="0"/>
              <a:pPr/>
              <a:t>3</a:t>
            </a:fld>
            <a:endParaRPr lang="en-US" dirty="0"/>
          </a:p>
        </p:txBody>
      </p:sp>
      <p:sp>
        <p:nvSpPr>
          <p:cNvPr id="5" name="Rectangle 4"/>
          <p:cNvSpPr/>
          <p:nvPr/>
        </p:nvSpPr>
        <p:spPr>
          <a:xfrm>
            <a:off x="7620000" y="2666999"/>
            <a:ext cx="1295400" cy="1768475"/>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chemeClr val="tx1"/>
                </a:solidFill>
                <a:cs typeface="B Nazanin" pitchFamily="2" charset="-78"/>
              </a:rPr>
              <a:t>فصل هشتم </a:t>
            </a:r>
          </a:p>
          <a:p>
            <a:pPr algn="ctr" rtl="1"/>
            <a:r>
              <a:rPr lang="fa-IR" b="1" dirty="0">
                <a:solidFill>
                  <a:schemeClr val="tx1"/>
                </a:solidFill>
                <a:cs typeface="B Nazanin" pitchFamily="2" charset="-78"/>
              </a:rPr>
              <a:t>نرمال سازی</a:t>
            </a:r>
            <a:endParaRPr lang="en-US" b="1" dirty="0">
              <a:solidFill>
                <a:schemeClr val="tx1"/>
              </a:solidFill>
              <a:cs typeface="B Nazanin" pitchFamily="2" charset="-78"/>
            </a:endParaRPr>
          </a:p>
        </p:txBody>
      </p:sp>
      <p:cxnSp>
        <p:nvCxnSpPr>
          <p:cNvPr id="9" name="Straight Connector 8"/>
          <p:cNvCxnSpPr/>
          <p:nvPr/>
        </p:nvCxnSpPr>
        <p:spPr>
          <a:xfrm>
            <a:off x="7315200" y="635000"/>
            <a:ext cx="0" cy="5918200"/>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858000" y="6350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638800" y="2808287"/>
            <a:ext cx="321131"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5959930" y="2238374"/>
            <a:ext cx="898070" cy="1139826"/>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2000" dirty="0" smtClean="0">
                <a:solidFill>
                  <a:schemeClr val="tx1"/>
                </a:solidFill>
                <a:cs typeface="B Nazanin" pitchFamily="2" charset="-78"/>
              </a:rPr>
              <a:t>سطوح نرمال</a:t>
            </a:r>
            <a:endParaRPr lang="fa-IR" sz="2000" b="1" dirty="0">
              <a:solidFill>
                <a:schemeClr val="tx1"/>
              </a:solidFill>
              <a:cs typeface="B Nazanin" pitchFamily="2" charset="-78"/>
            </a:endParaRPr>
          </a:p>
        </p:txBody>
      </p:sp>
      <p:cxnSp>
        <p:nvCxnSpPr>
          <p:cNvPr id="57" name="Straight Arrow Connector 56"/>
          <p:cNvCxnSpPr/>
          <p:nvPr/>
        </p:nvCxnSpPr>
        <p:spPr>
          <a:xfrm flipH="1">
            <a:off x="5179918" y="118745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3733800" y="958850"/>
            <a:ext cx="1446118"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فرم </a:t>
            </a:r>
            <a:r>
              <a:rPr lang="en-US" sz="2000" dirty="0" smtClean="0">
                <a:solidFill>
                  <a:schemeClr val="tx1"/>
                </a:solidFill>
                <a:cs typeface="B Nazanin" pitchFamily="2" charset="-78"/>
              </a:rPr>
              <a:t>1NF</a:t>
            </a:r>
            <a:endParaRPr lang="en-US" sz="2000" dirty="0">
              <a:solidFill>
                <a:schemeClr val="tx1"/>
              </a:solidFill>
              <a:cs typeface="B Nazanin" pitchFamily="2" charset="-78"/>
            </a:endParaRPr>
          </a:p>
        </p:txBody>
      </p:sp>
      <p:cxnSp>
        <p:nvCxnSpPr>
          <p:cNvPr id="41" name="Straight Arrow Connector 40"/>
          <p:cNvCxnSpPr/>
          <p:nvPr/>
        </p:nvCxnSpPr>
        <p:spPr>
          <a:xfrm flipH="1">
            <a:off x="5197930" y="18161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6858000" y="65405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3962400" y="6324600"/>
            <a:ext cx="2799312"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مزایا، معایب و </a:t>
            </a:r>
            <a:r>
              <a:rPr lang="fa-IR" sz="2000" dirty="0" smtClean="0">
                <a:solidFill>
                  <a:schemeClr val="tx1"/>
                </a:solidFill>
                <a:cs typeface="B Nazanin" pitchFamily="2" charset="-78"/>
              </a:rPr>
              <a:t>اهداف نرمال سازی</a:t>
            </a:r>
            <a:endParaRPr lang="en-US" sz="2000" dirty="0">
              <a:solidFill>
                <a:schemeClr val="tx1"/>
              </a:solidFill>
              <a:cs typeface="B Nazanin" pitchFamily="2" charset="-78"/>
            </a:endParaRPr>
          </a:p>
        </p:txBody>
      </p:sp>
      <p:sp>
        <p:nvSpPr>
          <p:cNvPr id="38" name="Rectangle 37"/>
          <p:cNvSpPr/>
          <p:nvPr/>
        </p:nvSpPr>
        <p:spPr>
          <a:xfrm>
            <a:off x="4415972" y="5505450"/>
            <a:ext cx="2345739" cy="5429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خلاصه مراحل نرمال سازی</a:t>
            </a:r>
            <a:endParaRPr lang="en-US" sz="2000" dirty="0">
              <a:solidFill>
                <a:schemeClr val="bg1">
                  <a:lumMod val="75000"/>
                </a:schemeClr>
              </a:solidFill>
              <a:cs typeface="B Nazanin" pitchFamily="2" charset="-78"/>
            </a:endParaRPr>
          </a:p>
        </p:txBody>
      </p:sp>
      <p:cxnSp>
        <p:nvCxnSpPr>
          <p:cNvPr id="39" name="Straight Arrow Connector 38"/>
          <p:cNvCxnSpPr/>
          <p:nvPr/>
        </p:nvCxnSpPr>
        <p:spPr>
          <a:xfrm flipH="1">
            <a:off x="6828970" y="2857500"/>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6783482" y="5810250"/>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7315200" y="3589336"/>
            <a:ext cx="3048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702760" y="381000"/>
            <a:ext cx="2138910"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fa-IR" sz="2000" dirty="0" smtClean="0">
                <a:solidFill>
                  <a:schemeClr val="tx1"/>
                </a:solidFill>
                <a:cs typeface="B Nazanin" pitchFamily="2" charset="-78"/>
              </a:rPr>
              <a:t>مفهوم نرمال سازی</a:t>
            </a:r>
            <a:endParaRPr lang="fa-IR" sz="2000" b="1" dirty="0">
              <a:solidFill>
                <a:schemeClr val="tx1"/>
              </a:solidFill>
              <a:cs typeface="B Nazanin" pitchFamily="2" charset="-78"/>
            </a:endParaRPr>
          </a:p>
        </p:txBody>
      </p:sp>
      <p:sp>
        <p:nvSpPr>
          <p:cNvPr id="22" name="Rectangle 21"/>
          <p:cNvSpPr/>
          <p:nvPr/>
        </p:nvSpPr>
        <p:spPr>
          <a:xfrm>
            <a:off x="3733800" y="1600200"/>
            <a:ext cx="1446118" cy="457200"/>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فرم </a:t>
            </a:r>
            <a:r>
              <a:rPr lang="en-US" sz="2000" dirty="0" smtClean="0">
                <a:solidFill>
                  <a:schemeClr val="tx1"/>
                </a:solidFill>
                <a:cs typeface="B Nazanin" pitchFamily="2" charset="-78"/>
              </a:rPr>
              <a:t>2NF</a:t>
            </a:r>
            <a:endParaRPr lang="en-US" sz="2000" dirty="0">
              <a:solidFill>
                <a:schemeClr val="tx1"/>
              </a:solidFill>
              <a:cs typeface="B Nazanin" pitchFamily="2" charset="-78"/>
            </a:endParaRPr>
          </a:p>
        </p:txBody>
      </p:sp>
      <p:sp>
        <p:nvSpPr>
          <p:cNvPr id="23" name="Rectangle 22"/>
          <p:cNvSpPr/>
          <p:nvPr/>
        </p:nvSpPr>
        <p:spPr>
          <a:xfrm>
            <a:off x="3751812" y="2355849"/>
            <a:ext cx="1446118" cy="422275"/>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tx1"/>
                </a:solidFill>
                <a:cs typeface="B Nazanin" pitchFamily="2" charset="-78"/>
              </a:rPr>
              <a:t>فرم </a:t>
            </a:r>
            <a:r>
              <a:rPr lang="en-US" sz="2000" dirty="0" smtClean="0">
                <a:solidFill>
                  <a:schemeClr val="tx1"/>
                </a:solidFill>
                <a:cs typeface="B Nazanin" pitchFamily="2" charset="-78"/>
              </a:rPr>
              <a:t>3NF</a:t>
            </a:r>
            <a:endParaRPr lang="en-US" sz="2000" dirty="0">
              <a:solidFill>
                <a:schemeClr val="tx1"/>
              </a:solidFill>
              <a:cs typeface="B Nazanin" pitchFamily="2" charset="-78"/>
            </a:endParaRPr>
          </a:p>
        </p:txBody>
      </p:sp>
      <p:sp>
        <p:nvSpPr>
          <p:cNvPr id="24" name="Rectangle 23"/>
          <p:cNvSpPr/>
          <p:nvPr/>
        </p:nvSpPr>
        <p:spPr>
          <a:xfrm>
            <a:off x="3751812" y="2946399"/>
            <a:ext cx="1446118" cy="3905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فرم </a:t>
            </a:r>
            <a:r>
              <a:rPr lang="en-US" sz="2000" dirty="0" smtClean="0">
                <a:solidFill>
                  <a:schemeClr val="bg1">
                    <a:lumMod val="75000"/>
                  </a:schemeClr>
                </a:solidFill>
                <a:cs typeface="B Nazanin" pitchFamily="2" charset="-78"/>
              </a:rPr>
              <a:t>BCNF</a:t>
            </a:r>
            <a:endParaRPr lang="en-US" sz="2000" dirty="0">
              <a:solidFill>
                <a:schemeClr val="bg1">
                  <a:lumMod val="75000"/>
                </a:schemeClr>
              </a:solidFill>
              <a:cs typeface="B Nazanin" pitchFamily="2" charset="-78"/>
            </a:endParaRPr>
          </a:p>
        </p:txBody>
      </p:sp>
      <p:sp>
        <p:nvSpPr>
          <p:cNvPr id="25" name="Rectangle 24"/>
          <p:cNvSpPr/>
          <p:nvPr/>
        </p:nvSpPr>
        <p:spPr>
          <a:xfrm>
            <a:off x="1855882" y="3563932"/>
            <a:ext cx="3342048" cy="3905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مواردی که رابطه را نرمال تر نمی کنیم</a:t>
            </a:r>
            <a:endParaRPr lang="en-US" sz="2000" dirty="0">
              <a:solidFill>
                <a:schemeClr val="bg1">
                  <a:lumMod val="75000"/>
                </a:schemeClr>
              </a:solidFill>
              <a:cs typeface="B Nazanin" pitchFamily="2" charset="-78"/>
            </a:endParaRPr>
          </a:p>
        </p:txBody>
      </p:sp>
      <p:sp>
        <p:nvSpPr>
          <p:cNvPr id="28" name="Rectangle 27"/>
          <p:cNvSpPr/>
          <p:nvPr/>
        </p:nvSpPr>
        <p:spPr>
          <a:xfrm>
            <a:off x="3763095" y="4191000"/>
            <a:ext cx="1446118" cy="3905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فرم </a:t>
            </a:r>
            <a:r>
              <a:rPr lang="en-US" sz="2000" dirty="0">
                <a:solidFill>
                  <a:schemeClr val="bg1">
                    <a:lumMod val="75000"/>
                  </a:schemeClr>
                </a:solidFill>
                <a:cs typeface="B Nazanin" pitchFamily="2" charset="-78"/>
              </a:rPr>
              <a:t>4</a:t>
            </a:r>
            <a:r>
              <a:rPr lang="en-US" sz="2000" dirty="0" smtClean="0">
                <a:solidFill>
                  <a:schemeClr val="bg1">
                    <a:lumMod val="75000"/>
                  </a:schemeClr>
                </a:solidFill>
                <a:cs typeface="B Nazanin" pitchFamily="2" charset="-78"/>
              </a:rPr>
              <a:t>NF</a:t>
            </a:r>
            <a:endParaRPr lang="en-US" sz="2000" dirty="0">
              <a:solidFill>
                <a:schemeClr val="bg1">
                  <a:lumMod val="75000"/>
                </a:schemeClr>
              </a:solidFill>
              <a:cs typeface="B Nazanin" pitchFamily="2" charset="-78"/>
            </a:endParaRPr>
          </a:p>
        </p:txBody>
      </p:sp>
      <p:sp>
        <p:nvSpPr>
          <p:cNvPr id="31" name="Rectangle 30"/>
          <p:cNvSpPr/>
          <p:nvPr/>
        </p:nvSpPr>
        <p:spPr>
          <a:xfrm>
            <a:off x="3775795" y="4800600"/>
            <a:ext cx="1446118" cy="3905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فرم </a:t>
            </a:r>
            <a:r>
              <a:rPr lang="en-US" sz="2000" dirty="0" smtClean="0">
                <a:solidFill>
                  <a:schemeClr val="bg1">
                    <a:lumMod val="75000"/>
                  </a:schemeClr>
                </a:solidFill>
                <a:cs typeface="B Nazanin" pitchFamily="2" charset="-78"/>
              </a:rPr>
              <a:t>5NF</a:t>
            </a:r>
            <a:endParaRPr lang="en-US" sz="2000" dirty="0">
              <a:solidFill>
                <a:schemeClr val="bg1">
                  <a:lumMod val="75000"/>
                </a:schemeClr>
              </a:solidFill>
              <a:cs typeface="B Nazanin" pitchFamily="2" charset="-78"/>
            </a:endParaRPr>
          </a:p>
        </p:txBody>
      </p:sp>
      <p:sp>
        <p:nvSpPr>
          <p:cNvPr id="33" name="Rectangle 32"/>
          <p:cNvSpPr/>
          <p:nvPr/>
        </p:nvSpPr>
        <p:spPr>
          <a:xfrm>
            <a:off x="228600" y="4191000"/>
            <a:ext cx="3010165" cy="38100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وابستگی چندمقداری </a:t>
            </a:r>
            <a:r>
              <a:rPr lang="en-US" sz="2000" dirty="0" smtClean="0">
                <a:solidFill>
                  <a:schemeClr val="bg1">
                    <a:lumMod val="75000"/>
                  </a:schemeClr>
                </a:solidFill>
                <a:cs typeface="B Nazanin" pitchFamily="2" charset="-78"/>
              </a:rPr>
              <a:t>(MVD)</a:t>
            </a:r>
            <a:endParaRPr lang="en-US" sz="2000" dirty="0">
              <a:solidFill>
                <a:schemeClr val="bg1">
                  <a:lumMod val="75000"/>
                </a:schemeClr>
              </a:solidFill>
              <a:cs typeface="B Nazanin" pitchFamily="2" charset="-78"/>
            </a:endParaRPr>
          </a:p>
        </p:txBody>
      </p:sp>
      <p:sp>
        <p:nvSpPr>
          <p:cNvPr id="34" name="Rectangle 33"/>
          <p:cNvSpPr/>
          <p:nvPr/>
        </p:nvSpPr>
        <p:spPr>
          <a:xfrm>
            <a:off x="266701" y="4824412"/>
            <a:ext cx="3010164" cy="39052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dirty="0" smtClean="0">
                <a:solidFill>
                  <a:schemeClr val="bg1">
                    <a:lumMod val="75000"/>
                  </a:schemeClr>
                </a:solidFill>
                <a:cs typeface="B Nazanin" pitchFamily="2" charset="-78"/>
              </a:rPr>
              <a:t>وابستگی پیوندی </a:t>
            </a:r>
            <a:r>
              <a:rPr lang="en-US" sz="2000" dirty="0" smtClean="0">
                <a:solidFill>
                  <a:schemeClr val="bg1">
                    <a:lumMod val="75000"/>
                  </a:schemeClr>
                </a:solidFill>
                <a:cs typeface="B Nazanin" pitchFamily="2" charset="-78"/>
              </a:rPr>
              <a:t>(JD)</a:t>
            </a:r>
            <a:endParaRPr lang="en-US" sz="2000" dirty="0">
              <a:solidFill>
                <a:schemeClr val="bg1">
                  <a:lumMod val="75000"/>
                </a:schemeClr>
              </a:solidFill>
              <a:cs typeface="B Nazanin" pitchFamily="2" charset="-78"/>
            </a:endParaRPr>
          </a:p>
        </p:txBody>
      </p:sp>
      <p:cxnSp>
        <p:nvCxnSpPr>
          <p:cNvPr id="43" name="Straight Connector 42"/>
          <p:cNvCxnSpPr/>
          <p:nvPr/>
        </p:nvCxnSpPr>
        <p:spPr>
          <a:xfrm>
            <a:off x="5655130" y="1187450"/>
            <a:ext cx="0" cy="3808412"/>
          </a:xfrm>
          <a:prstGeom prst="line">
            <a:avLst/>
          </a:prstGeom>
          <a:ln w="19050">
            <a:solidFill>
              <a:schemeClr val="tx1">
                <a:lumMod val="95000"/>
                <a:lumOff val="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5163460" y="2565399"/>
            <a:ext cx="457200" cy="0"/>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011976" y="2091530"/>
            <a:ext cx="1446118" cy="296863"/>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B Nazanin" pitchFamily="2" charset="-78"/>
              </a:rPr>
              <a:t>تجزیه مطلوب</a:t>
            </a:r>
            <a:endParaRPr lang="en-US" sz="1600" dirty="0">
              <a:solidFill>
                <a:schemeClr val="tx1"/>
              </a:solidFill>
              <a:cs typeface="B Nazanin" pitchFamily="2" charset="-78"/>
            </a:endParaRPr>
          </a:p>
        </p:txBody>
      </p:sp>
      <p:sp>
        <p:nvSpPr>
          <p:cNvPr id="48" name="Rectangle 47"/>
          <p:cNvSpPr/>
          <p:nvPr/>
        </p:nvSpPr>
        <p:spPr>
          <a:xfrm>
            <a:off x="1975558" y="2497932"/>
            <a:ext cx="1446118" cy="296863"/>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B Nazanin" pitchFamily="2" charset="-78"/>
              </a:rPr>
              <a:t>قضیه </a:t>
            </a:r>
            <a:r>
              <a:rPr lang="en-US" sz="1600" dirty="0" smtClean="0">
                <a:solidFill>
                  <a:schemeClr val="tx1"/>
                </a:solidFill>
                <a:cs typeface="B Nazanin" pitchFamily="2" charset="-78"/>
              </a:rPr>
              <a:t>Heath</a:t>
            </a:r>
            <a:endParaRPr lang="en-US" sz="1600" dirty="0">
              <a:solidFill>
                <a:schemeClr val="tx1"/>
              </a:solidFill>
              <a:cs typeface="B Nazanin" pitchFamily="2" charset="-78"/>
            </a:endParaRPr>
          </a:p>
        </p:txBody>
      </p:sp>
      <p:sp>
        <p:nvSpPr>
          <p:cNvPr id="49" name="Rectangle 48"/>
          <p:cNvSpPr/>
          <p:nvPr/>
        </p:nvSpPr>
        <p:spPr>
          <a:xfrm>
            <a:off x="83588" y="2881311"/>
            <a:ext cx="3349106" cy="319089"/>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schemeClr val="tx1"/>
                </a:solidFill>
                <a:cs typeface="B Nazanin" pitchFamily="2" charset="-78"/>
              </a:rPr>
              <a:t>الگوریتم تبدیل</a:t>
            </a:r>
            <a:r>
              <a:rPr lang="en-US" sz="1600" dirty="0" smtClean="0">
                <a:solidFill>
                  <a:schemeClr val="tx1"/>
                </a:solidFill>
                <a:cs typeface="B Nazanin" pitchFamily="2" charset="-78"/>
              </a:rPr>
              <a:t> 1NF</a:t>
            </a:r>
            <a:r>
              <a:rPr lang="fa-IR" sz="1600" dirty="0" smtClean="0">
                <a:solidFill>
                  <a:schemeClr val="tx1"/>
                </a:solidFill>
                <a:cs typeface="B Nazanin" pitchFamily="2" charset="-78"/>
              </a:rPr>
              <a:t> به </a:t>
            </a:r>
            <a:r>
              <a:rPr lang="en-US" sz="1600" dirty="0" smtClean="0">
                <a:solidFill>
                  <a:schemeClr val="tx1"/>
                </a:solidFill>
                <a:cs typeface="B Nazanin" pitchFamily="2" charset="-78"/>
              </a:rPr>
              <a:t>2NF</a:t>
            </a:r>
            <a:r>
              <a:rPr lang="fa-IR" sz="1600" dirty="0" smtClean="0">
                <a:solidFill>
                  <a:schemeClr val="tx1"/>
                </a:solidFill>
                <a:cs typeface="B Nazanin" pitchFamily="2" charset="-78"/>
              </a:rPr>
              <a:t> و </a:t>
            </a:r>
            <a:r>
              <a:rPr lang="en-US" sz="1600" dirty="0" smtClean="0">
                <a:solidFill>
                  <a:schemeClr val="tx1"/>
                </a:solidFill>
                <a:cs typeface="B Nazanin" pitchFamily="2" charset="-78"/>
              </a:rPr>
              <a:t>2NF</a:t>
            </a:r>
            <a:r>
              <a:rPr lang="fa-IR" sz="1600" dirty="0" smtClean="0">
                <a:solidFill>
                  <a:schemeClr val="tx1"/>
                </a:solidFill>
                <a:cs typeface="B Nazanin" pitchFamily="2" charset="-78"/>
              </a:rPr>
              <a:t> به </a:t>
            </a:r>
            <a:r>
              <a:rPr lang="en-US" sz="1600" dirty="0" smtClean="0">
                <a:solidFill>
                  <a:schemeClr val="tx1"/>
                </a:solidFill>
                <a:cs typeface="B Nazanin" pitchFamily="2" charset="-78"/>
              </a:rPr>
              <a:t>3NF</a:t>
            </a:r>
            <a:endParaRPr lang="en-US" sz="1600" dirty="0">
              <a:solidFill>
                <a:schemeClr val="tx1"/>
              </a:solidFill>
              <a:cs typeface="B Nazanin" pitchFamily="2" charset="-78"/>
            </a:endParaRPr>
          </a:p>
        </p:txBody>
      </p:sp>
      <p:cxnSp>
        <p:nvCxnSpPr>
          <p:cNvPr id="52" name="Straight Arrow Connector 51"/>
          <p:cNvCxnSpPr/>
          <p:nvPr/>
        </p:nvCxnSpPr>
        <p:spPr>
          <a:xfrm flipH="1">
            <a:off x="5197930" y="3124200"/>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5209213" y="3759194"/>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5183813" y="4435474"/>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5181600" y="4995862"/>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23" idx="1"/>
            <a:endCxn id="47" idx="3"/>
          </p:cNvCxnSpPr>
          <p:nvPr/>
        </p:nvCxnSpPr>
        <p:spPr>
          <a:xfrm flipH="1" flipV="1">
            <a:off x="3458094" y="2239962"/>
            <a:ext cx="293718" cy="327025"/>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23" idx="1"/>
            <a:endCxn id="48" idx="3"/>
          </p:cNvCxnSpPr>
          <p:nvPr/>
        </p:nvCxnSpPr>
        <p:spPr>
          <a:xfrm flipH="1">
            <a:off x="3421676" y="2566987"/>
            <a:ext cx="330136" cy="79377"/>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23" idx="1"/>
            <a:endCxn id="49" idx="3"/>
          </p:cNvCxnSpPr>
          <p:nvPr/>
        </p:nvCxnSpPr>
        <p:spPr>
          <a:xfrm flipH="1">
            <a:off x="3432694" y="2566987"/>
            <a:ext cx="319118" cy="473869"/>
          </a:xfrm>
          <a:prstGeom prst="straightConnector1">
            <a:avLst/>
          </a:prstGeom>
          <a:ln w="19050">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3276865" y="4387848"/>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3294612" y="4995862"/>
            <a:ext cx="457200" cy="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62675"/>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228600" y="228600"/>
            <a:ext cx="8686800" cy="6400800"/>
          </a:xfrm>
        </p:spPr>
        <p:txBody>
          <a:bodyPr>
            <a:normAutofit/>
          </a:bodyPr>
          <a:lstStyle/>
          <a:p>
            <a:pPr algn="ctr" rtl="1">
              <a:lnSpc>
                <a:spcPct val="160000"/>
              </a:lnSpc>
              <a:buNone/>
            </a:pPr>
            <a:r>
              <a:rPr lang="fa-IR" sz="4400" b="1" dirty="0" smtClean="0"/>
              <a:t>فرم </a:t>
            </a:r>
            <a:r>
              <a:rPr lang="en-US" sz="4400" b="1" dirty="0" smtClean="0"/>
              <a:t>3NF</a:t>
            </a:r>
            <a:endParaRPr lang="fa-IR" sz="4400" b="1" dirty="0" smtClean="0"/>
          </a:p>
          <a:p>
            <a:pPr algn="ctr" rtl="1">
              <a:lnSpc>
                <a:spcPct val="160000"/>
              </a:lnSpc>
              <a:buNone/>
            </a:pPr>
            <a:endParaRPr lang="fa-IR" sz="1800" b="1" dirty="0" smtClean="0"/>
          </a:p>
          <a:p>
            <a:pPr algn="justLow" rtl="1">
              <a:lnSpc>
                <a:spcPct val="160000"/>
              </a:lnSpc>
              <a:buNone/>
            </a:pPr>
            <a:r>
              <a:rPr lang="fa-IR" sz="2600" dirty="0" smtClean="0"/>
              <a:t>رابطه </a:t>
            </a:r>
            <a:r>
              <a:rPr lang="en-US" sz="2600" dirty="0" smtClean="0"/>
              <a:t>R</a:t>
            </a:r>
            <a:r>
              <a:rPr lang="fa-IR" sz="2600" dirty="0" smtClean="0"/>
              <a:t> درسطح</a:t>
            </a:r>
            <a:r>
              <a:rPr lang="en-US" sz="2600" dirty="0" smtClean="0"/>
              <a:t> 3NF </a:t>
            </a:r>
            <a:r>
              <a:rPr lang="fa-IR" sz="2600" dirty="0" smtClean="0"/>
              <a:t>است اگر و فقط اگرصفات خاصه غیرکلید</a:t>
            </a:r>
            <a:r>
              <a:rPr lang="en-US" sz="2600" dirty="0" smtClean="0"/>
              <a:t> </a:t>
            </a:r>
            <a:r>
              <a:rPr lang="fa-IR" sz="2600" dirty="0" smtClean="0"/>
              <a:t>(درصورت وجود):</a:t>
            </a:r>
          </a:p>
          <a:p>
            <a:pPr marL="777240" lvl="1" indent="-457200" algn="justLow">
              <a:lnSpc>
                <a:spcPct val="160000"/>
              </a:lnSpc>
              <a:buFont typeface="+mj-lt"/>
              <a:buAutoNum type="alphaLcParenR"/>
            </a:pPr>
            <a:r>
              <a:rPr lang="fa-IR" dirty="0" smtClean="0"/>
              <a:t>متقابلاً به یکدیگر ناوابسته باشند.</a:t>
            </a:r>
          </a:p>
          <a:p>
            <a:pPr marL="777240" lvl="1" indent="-457200" algn="justLow">
              <a:lnSpc>
                <a:spcPct val="160000"/>
              </a:lnSpc>
              <a:buFont typeface="+mj-lt"/>
              <a:buAutoNum type="alphaLcParenR"/>
            </a:pPr>
            <a:r>
              <a:rPr lang="fa-IR" dirty="0" smtClean="0"/>
              <a:t>با کلید اصلی رابطه </a:t>
            </a:r>
            <a:r>
              <a:rPr lang="en-US" dirty="0" smtClean="0"/>
              <a:t>R</a:t>
            </a:r>
            <a:r>
              <a:rPr lang="fa-IR" dirty="0" smtClean="0"/>
              <a:t> وابستگی تابعی کامل داشته باشند.</a:t>
            </a:r>
          </a:p>
          <a:p>
            <a:pPr marL="320040" lvl="1" indent="0" algn="justLow">
              <a:lnSpc>
                <a:spcPct val="160000"/>
              </a:lnSpc>
              <a:buNone/>
            </a:pPr>
            <a:endParaRPr lang="fa-IR" dirty="0" smtClean="0"/>
          </a:p>
          <a:p>
            <a:pPr algn="justLow" rtl="1">
              <a:lnSpc>
                <a:spcPct val="160000"/>
              </a:lnSpc>
              <a:buNone/>
            </a:pPr>
            <a:r>
              <a:rPr lang="fa-IR" sz="2600" dirty="0" smtClean="0"/>
              <a:t>منظور از«صفت خاصه غیر کلیدی» یعنی صفت خاصه ای که جزئی از کلید اصلی رابطه نباشند.</a:t>
            </a:r>
          </a:p>
        </p:txBody>
      </p:sp>
    </p:spTree>
    <p:extLst>
      <p:ext uri="{BB962C8B-B14F-4D97-AF65-F5344CB8AC3E}">
        <p14:creationId xmlns:p14="http://schemas.microsoft.com/office/powerpoint/2010/main" val="42861916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533400"/>
            <a:ext cx="8229600" cy="2590800"/>
          </a:xfrm>
        </p:spPr>
        <p:txBody>
          <a:bodyPr>
            <a:normAutofit fontScale="77500" lnSpcReduction="20000"/>
          </a:bodyPr>
          <a:lstStyle/>
          <a:p>
            <a:pPr algn="ctr" rtl="1">
              <a:lnSpc>
                <a:spcPct val="160000"/>
              </a:lnSpc>
              <a:buNone/>
            </a:pPr>
            <a:r>
              <a:rPr lang="fa-IR" sz="3300" b="1" dirty="0" smtClean="0"/>
              <a:t>فرم </a:t>
            </a:r>
            <a:r>
              <a:rPr lang="en-US" sz="3300" b="1" dirty="0" smtClean="0"/>
              <a:t>3NF</a:t>
            </a:r>
            <a:endParaRPr lang="fa-IR" sz="3300" b="1" dirty="0" smtClean="0"/>
          </a:p>
          <a:p>
            <a:pPr algn="justLow" rtl="1">
              <a:lnSpc>
                <a:spcPct val="160000"/>
              </a:lnSpc>
              <a:buNone/>
            </a:pPr>
            <a:r>
              <a:rPr lang="fa-IR" sz="2600" b="1" u="sng" dirty="0" smtClean="0"/>
              <a:t>مثال 4:</a:t>
            </a:r>
          </a:p>
          <a:p>
            <a:pPr algn="justLow" rtl="1">
              <a:lnSpc>
                <a:spcPct val="160000"/>
              </a:lnSpc>
              <a:buNone/>
            </a:pPr>
            <a:r>
              <a:rPr lang="fa-IR" sz="2600" dirty="0" smtClean="0"/>
              <a:t>رابطه (</a:t>
            </a:r>
            <a:r>
              <a:rPr lang="en-US" sz="2600" dirty="0" smtClean="0"/>
              <a:t>P#,</a:t>
            </a:r>
            <a:r>
              <a:rPr lang="en-US" sz="2600" dirty="0" err="1" smtClean="0"/>
              <a:t>Pname,color,Weight,city</a:t>
            </a:r>
            <a:r>
              <a:rPr lang="fa-IR" sz="2600" dirty="0" smtClean="0"/>
              <a:t>)</a:t>
            </a:r>
            <a:r>
              <a:rPr lang="en-US" sz="2600" dirty="0" smtClean="0"/>
              <a:t>P</a:t>
            </a:r>
            <a:r>
              <a:rPr lang="fa-IR" sz="2600" dirty="0" smtClean="0"/>
              <a:t> رابطه ای در سطح </a:t>
            </a:r>
            <a:r>
              <a:rPr lang="en-US" sz="2600" dirty="0" smtClean="0"/>
              <a:t>3NF</a:t>
            </a:r>
            <a:r>
              <a:rPr lang="fa-IR" sz="2600" dirty="0" smtClean="0"/>
              <a:t> است زیرا همه صفات با کلیداصلی رابطه (یعنی </a:t>
            </a:r>
            <a:r>
              <a:rPr lang="en-US" sz="2600" dirty="0" smtClean="0"/>
              <a:t>P#</a:t>
            </a:r>
            <a:r>
              <a:rPr lang="fa-IR" sz="2600" dirty="0" smtClean="0"/>
              <a:t>)وابستگی تابعی کامل دارند و همه صفات غیر کلید </a:t>
            </a:r>
            <a:r>
              <a:rPr lang="en-US" sz="2600" dirty="0" err="1" smtClean="0"/>
              <a:t>City,Weight,Color,Pname</a:t>
            </a:r>
            <a:r>
              <a:rPr lang="fa-IR" sz="2600" dirty="0" smtClean="0"/>
              <a:t> ناوابسته به یکدیگرند.</a:t>
            </a:r>
          </a:p>
        </p:txBody>
      </p:sp>
      <p:graphicFrame>
        <p:nvGraphicFramePr>
          <p:cNvPr id="3" name="Table 2"/>
          <p:cNvGraphicFramePr>
            <a:graphicFrameLocks noGrp="1"/>
          </p:cNvGraphicFramePr>
          <p:nvPr>
            <p:extLst>
              <p:ext uri="{D42A27DB-BD31-4B8C-83A1-F6EECF244321}">
                <p14:modId xmlns:p14="http://schemas.microsoft.com/office/powerpoint/2010/main" val="1731724349"/>
              </p:ext>
            </p:extLst>
          </p:nvPr>
        </p:nvGraphicFramePr>
        <p:xfrm>
          <a:off x="838200" y="3657600"/>
          <a:ext cx="3587286" cy="1463040"/>
        </p:xfrm>
        <a:graphic>
          <a:graphicData uri="http://schemas.openxmlformats.org/drawingml/2006/table">
            <a:tbl>
              <a:tblPr firstRow="1" firstCol="1" bandRow="1"/>
              <a:tblGrid>
                <a:gridCol w="604923"/>
                <a:gridCol w="822960"/>
                <a:gridCol w="731520"/>
                <a:gridCol w="822960"/>
                <a:gridCol w="604923"/>
              </a:tblGrid>
              <a:tr h="365760">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pname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color</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weight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Nut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Red</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Bolt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Green</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Screw</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Blue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3"/>
          <p:cNvSpPr/>
          <p:nvPr/>
        </p:nvSpPr>
        <p:spPr>
          <a:xfrm>
            <a:off x="5721350" y="3563507"/>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t>
            </a:r>
            <a:endParaRPr lang="en-US" sz="2800" b="1" dirty="0">
              <a:solidFill>
                <a:schemeClr val="tx1"/>
              </a:solidFill>
            </a:endParaRPr>
          </a:p>
        </p:txBody>
      </p:sp>
      <p:sp>
        <p:nvSpPr>
          <p:cNvPr id="5" name="Rectangle 4"/>
          <p:cNvSpPr/>
          <p:nvPr/>
        </p:nvSpPr>
        <p:spPr>
          <a:xfrm>
            <a:off x="7054850" y="3428380"/>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pname</a:t>
            </a:r>
            <a:endParaRPr lang="en-US" sz="2400" b="1" dirty="0">
              <a:solidFill>
                <a:schemeClr val="tx1"/>
              </a:solidFill>
            </a:endParaRPr>
          </a:p>
        </p:txBody>
      </p:sp>
      <p:sp>
        <p:nvSpPr>
          <p:cNvPr id="6" name="Rectangle 5"/>
          <p:cNvSpPr/>
          <p:nvPr/>
        </p:nvSpPr>
        <p:spPr>
          <a:xfrm>
            <a:off x="7054850" y="5409756"/>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cxnSp>
        <p:nvCxnSpPr>
          <p:cNvPr id="7" name="Straight Arrow Connector 6"/>
          <p:cNvCxnSpPr>
            <a:endCxn id="5" idx="1"/>
          </p:cNvCxnSpPr>
          <p:nvPr/>
        </p:nvCxnSpPr>
        <p:spPr>
          <a:xfrm flipV="1">
            <a:off x="6483350" y="3695080"/>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 idx="3"/>
            <a:endCxn id="6" idx="1"/>
          </p:cNvCxnSpPr>
          <p:nvPr/>
        </p:nvCxnSpPr>
        <p:spPr>
          <a:xfrm>
            <a:off x="6483350" y="3830207"/>
            <a:ext cx="571500" cy="184624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054850" y="4096907"/>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color</a:t>
            </a:r>
            <a:endParaRPr lang="en-US" sz="2400" b="1" dirty="0">
              <a:solidFill>
                <a:schemeClr val="tx1"/>
              </a:solidFill>
            </a:endParaRPr>
          </a:p>
        </p:txBody>
      </p:sp>
      <p:sp>
        <p:nvSpPr>
          <p:cNvPr id="11" name="Rectangle 10"/>
          <p:cNvSpPr/>
          <p:nvPr/>
        </p:nvSpPr>
        <p:spPr>
          <a:xfrm>
            <a:off x="7054850" y="4736399"/>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weight</a:t>
            </a:r>
            <a:endParaRPr lang="en-US" sz="2400" b="1" dirty="0">
              <a:solidFill>
                <a:schemeClr val="tx1"/>
              </a:solidFill>
            </a:endParaRPr>
          </a:p>
        </p:txBody>
      </p:sp>
      <p:cxnSp>
        <p:nvCxnSpPr>
          <p:cNvPr id="13" name="Straight Arrow Connector 12"/>
          <p:cNvCxnSpPr>
            <a:stCxn id="4" idx="3"/>
            <a:endCxn id="10" idx="1"/>
          </p:cNvCxnSpPr>
          <p:nvPr/>
        </p:nvCxnSpPr>
        <p:spPr>
          <a:xfrm>
            <a:off x="6483350" y="3830207"/>
            <a:ext cx="571500" cy="533400"/>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4" idx="3"/>
            <a:endCxn id="11" idx="1"/>
          </p:cNvCxnSpPr>
          <p:nvPr/>
        </p:nvCxnSpPr>
        <p:spPr>
          <a:xfrm>
            <a:off x="6483350" y="3830207"/>
            <a:ext cx="571500" cy="1172892"/>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431596"/>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229600" cy="6096000"/>
          </a:xfrm>
        </p:spPr>
        <p:txBody>
          <a:bodyPr>
            <a:normAutofit/>
          </a:bodyPr>
          <a:lstStyle/>
          <a:p>
            <a:pPr algn="justLow">
              <a:lnSpc>
                <a:spcPct val="150000"/>
              </a:lnSpc>
              <a:buNone/>
            </a:pPr>
            <a:r>
              <a:rPr lang="fa-IR" dirty="0" smtClean="0"/>
              <a:t>ولی </a:t>
            </a:r>
            <a:r>
              <a:rPr lang="fa-IR" dirty="0"/>
              <a:t>جدول </a:t>
            </a:r>
            <a:r>
              <a:rPr lang="en-US" dirty="0" smtClean="0"/>
              <a:t>second</a:t>
            </a:r>
            <a:r>
              <a:rPr lang="fa-IR" dirty="0" smtClean="0"/>
              <a:t> در </a:t>
            </a:r>
            <a:r>
              <a:rPr lang="fa-IR" dirty="0"/>
              <a:t>مثال </a:t>
            </a:r>
            <a:r>
              <a:rPr lang="fa-IR" dirty="0" smtClean="0"/>
              <a:t>3 در </a:t>
            </a:r>
            <a:r>
              <a:rPr lang="fa-IR" dirty="0"/>
              <a:t>سطح </a:t>
            </a:r>
            <a:r>
              <a:rPr lang="en-US" dirty="0" smtClean="0"/>
              <a:t>3NF</a:t>
            </a:r>
            <a:r>
              <a:rPr lang="fa-IR" dirty="0" smtClean="0"/>
              <a:t> نیست</a:t>
            </a:r>
            <a:r>
              <a:rPr lang="en-US" dirty="0" smtClean="0"/>
              <a:t> </a:t>
            </a:r>
            <a:r>
              <a:rPr lang="fa-IR" dirty="0" smtClean="0"/>
              <a:t>(</a:t>
            </a:r>
            <a:r>
              <a:rPr lang="fa-IR" dirty="0"/>
              <a:t>فقط در سطح </a:t>
            </a:r>
            <a:r>
              <a:rPr lang="fa-IR" dirty="0" smtClean="0"/>
              <a:t> </a:t>
            </a:r>
            <a:r>
              <a:rPr lang="en-US" dirty="0" smtClean="0"/>
              <a:t>2NF</a:t>
            </a:r>
            <a:r>
              <a:rPr lang="fa-IR" dirty="0" smtClean="0"/>
              <a:t> است). چرا </a:t>
            </a:r>
            <a:r>
              <a:rPr lang="fa-IR" dirty="0"/>
              <a:t>که </a:t>
            </a:r>
            <a:r>
              <a:rPr lang="fa-IR" dirty="0" smtClean="0"/>
              <a:t> فیلد </a:t>
            </a:r>
            <a:r>
              <a:rPr lang="fa-IR" dirty="0"/>
              <a:t>غیر کلید </a:t>
            </a:r>
            <a:r>
              <a:rPr lang="fa-IR" dirty="0" smtClean="0"/>
              <a:t> </a:t>
            </a:r>
            <a:r>
              <a:rPr lang="en-US" dirty="0" smtClean="0"/>
              <a:t>status</a:t>
            </a:r>
            <a:r>
              <a:rPr lang="fa-IR" dirty="0" smtClean="0"/>
              <a:t> وابسته </a:t>
            </a:r>
            <a:r>
              <a:rPr lang="fa-IR" dirty="0"/>
              <a:t>به فیلد </a:t>
            </a:r>
            <a:r>
              <a:rPr lang="fa-IR" dirty="0" smtClean="0"/>
              <a:t>غیرکلید </a:t>
            </a:r>
            <a:r>
              <a:rPr lang="en-US" dirty="0" smtClean="0"/>
              <a:t>city</a:t>
            </a:r>
            <a:r>
              <a:rPr lang="fa-IR" dirty="0" smtClean="0"/>
              <a:t> می باشد.</a:t>
            </a:r>
            <a:endParaRPr lang="en-US" dirty="0"/>
          </a:p>
          <a:p>
            <a:pPr algn="justLow" rtl="1">
              <a:lnSpc>
                <a:spcPct val="150000"/>
              </a:lnSpc>
              <a:buNone/>
            </a:pPr>
            <a:endParaRPr lang="fa-IR" sz="2400" dirty="0" smtClean="0"/>
          </a:p>
          <a:p>
            <a:pPr algn="justLow" rtl="1">
              <a:lnSpc>
                <a:spcPct val="150000"/>
              </a:lnSpc>
              <a:buNone/>
            </a:pPr>
            <a:endParaRPr lang="fa-IR" sz="2400" dirty="0" smtClean="0"/>
          </a:p>
          <a:p>
            <a:pPr algn="justLow" rtl="1">
              <a:lnSpc>
                <a:spcPct val="150000"/>
              </a:lnSpc>
              <a:buNone/>
            </a:pPr>
            <a:endParaRPr lang="fa-IR" dirty="0"/>
          </a:p>
          <a:p>
            <a:pPr algn="justLow" rtl="1">
              <a:lnSpc>
                <a:spcPct val="150000"/>
              </a:lnSpc>
              <a:buNone/>
            </a:pPr>
            <a:endParaRPr lang="en-US" sz="2400" dirty="0" smtClean="0"/>
          </a:p>
          <a:p>
            <a:pPr algn="justLow" rtl="1">
              <a:lnSpc>
                <a:spcPct val="150000"/>
              </a:lnSpc>
              <a:buNone/>
            </a:pPr>
            <a:r>
              <a:rPr lang="fa-IR" sz="2400" dirty="0" smtClean="0"/>
              <a:t>این موضوع ایجاد آنومالی هائی می کرد که می بایست با تجربه جدول </a:t>
            </a:r>
            <a:r>
              <a:rPr lang="en-US" sz="2400" dirty="0" smtClean="0"/>
              <a:t>second</a:t>
            </a:r>
            <a:r>
              <a:rPr lang="fa-IR" sz="2400" dirty="0" smtClean="0"/>
              <a:t> و تبدیل آن به جداول</a:t>
            </a:r>
            <a:r>
              <a:rPr lang="en-US" sz="2400" dirty="0" smtClean="0"/>
              <a:t>3NF</a:t>
            </a:r>
            <a:r>
              <a:rPr lang="fa-IR" sz="2400" dirty="0" smtClean="0"/>
              <a:t> برطرف گردد.</a:t>
            </a:r>
          </a:p>
        </p:txBody>
      </p:sp>
      <p:sp>
        <p:nvSpPr>
          <p:cNvPr id="9" name="Rectangle 8"/>
          <p:cNvSpPr/>
          <p:nvPr/>
        </p:nvSpPr>
        <p:spPr>
          <a:xfrm>
            <a:off x="3900371" y="3060912"/>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11" name="Rectangle 10"/>
          <p:cNvSpPr/>
          <p:nvPr/>
        </p:nvSpPr>
        <p:spPr>
          <a:xfrm>
            <a:off x="5233871" y="2925785"/>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cxnSp>
        <p:nvCxnSpPr>
          <p:cNvPr id="13" name="Straight Arrow Connector 12"/>
          <p:cNvCxnSpPr>
            <a:endCxn id="11" idx="1"/>
          </p:cNvCxnSpPr>
          <p:nvPr/>
        </p:nvCxnSpPr>
        <p:spPr>
          <a:xfrm flipV="1">
            <a:off x="4662371" y="3192485"/>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662371" y="3442113"/>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5729171" y="3459185"/>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524000" y="3257447"/>
            <a:ext cx="864339" cy="369332"/>
          </a:xfrm>
          <a:prstGeom prst="rect">
            <a:avLst/>
          </a:prstGeom>
        </p:spPr>
        <p:txBody>
          <a:bodyPr wrap="none">
            <a:spAutoFit/>
          </a:bodyPr>
          <a:lstStyle/>
          <a:p>
            <a:r>
              <a:rPr lang="en-US" dirty="0">
                <a:ea typeface="Calibri"/>
                <a:cs typeface="B Nazanin"/>
              </a:rPr>
              <a:t>Second</a:t>
            </a:r>
            <a:endParaRPr lang="en-US" dirty="0"/>
          </a:p>
        </p:txBody>
      </p:sp>
      <p:sp>
        <p:nvSpPr>
          <p:cNvPr id="17" name="Rectangle 16"/>
          <p:cNvSpPr/>
          <p:nvPr/>
        </p:nvSpPr>
        <p:spPr>
          <a:xfrm>
            <a:off x="5355785" y="4010750"/>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spTree>
    <p:extLst>
      <p:ext uri="{BB962C8B-B14F-4D97-AF65-F5344CB8AC3E}">
        <p14:creationId xmlns:p14="http://schemas.microsoft.com/office/powerpoint/2010/main" val="1932070699"/>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304800" y="381000"/>
            <a:ext cx="8382000" cy="5791200"/>
          </a:xfrm>
        </p:spPr>
        <p:txBody>
          <a:bodyPr>
            <a:normAutofit fontScale="92500" lnSpcReduction="10000"/>
          </a:bodyPr>
          <a:lstStyle/>
          <a:p>
            <a:pPr algn="justLow" rtl="1">
              <a:lnSpc>
                <a:spcPct val="150000"/>
              </a:lnSpc>
              <a:buNone/>
            </a:pPr>
            <a:r>
              <a:rPr lang="fa-IR" sz="2800" b="1" dirty="0" smtClean="0">
                <a:solidFill>
                  <a:schemeClr val="accent1">
                    <a:lumMod val="50000"/>
                  </a:schemeClr>
                </a:solidFill>
              </a:rPr>
              <a:t>رابطه </a:t>
            </a:r>
            <a:r>
              <a:rPr lang="en-US" sz="2800" b="1" dirty="0" smtClean="0">
                <a:solidFill>
                  <a:schemeClr val="accent1">
                    <a:lumMod val="50000"/>
                  </a:schemeClr>
                </a:solidFill>
              </a:rPr>
              <a:t>3NF</a:t>
            </a:r>
            <a:r>
              <a:rPr lang="fa-IR" sz="2800" b="1" dirty="0" smtClean="0">
                <a:solidFill>
                  <a:schemeClr val="accent1">
                    <a:lumMod val="50000"/>
                  </a:schemeClr>
                </a:solidFill>
              </a:rPr>
              <a:t> را می</a:t>
            </a:r>
            <a:r>
              <a:rPr lang="en-US" sz="2800" b="1" dirty="0" smtClean="0">
                <a:solidFill>
                  <a:schemeClr val="accent1">
                    <a:lumMod val="50000"/>
                  </a:schemeClr>
                </a:solidFill>
              </a:rPr>
              <a:t> </a:t>
            </a:r>
            <a:r>
              <a:rPr lang="fa-IR" sz="2800" b="1" dirty="0" smtClean="0">
                <a:solidFill>
                  <a:schemeClr val="accent1">
                    <a:lumMod val="50000"/>
                  </a:schemeClr>
                </a:solidFill>
              </a:rPr>
              <a:t>توان به صورت زیر نیز تعریف کرد:</a:t>
            </a:r>
          </a:p>
          <a:p>
            <a:pPr algn="justLow" rtl="1">
              <a:lnSpc>
                <a:spcPct val="150000"/>
              </a:lnSpc>
              <a:buNone/>
            </a:pPr>
            <a:r>
              <a:rPr lang="fa-IR" sz="2400" dirty="0" smtClean="0"/>
              <a:t>رابطه </a:t>
            </a:r>
            <a:r>
              <a:rPr lang="en-US" sz="2400" dirty="0" smtClean="0"/>
              <a:t>R</a:t>
            </a:r>
            <a:r>
              <a:rPr lang="fa-IR" sz="2400" dirty="0" smtClean="0"/>
              <a:t> در صورت سوم نرمال است اگر و فقط اگر </a:t>
            </a:r>
            <a:r>
              <a:rPr lang="en-US" dirty="0"/>
              <a:t>2</a:t>
            </a:r>
            <a:r>
              <a:rPr lang="en-US" sz="2400" dirty="0" smtClean="0"/>
              <a:t>NF</a:t>
            </a:r>
            <a:r>
              <a:rPr lang="fa-IR" sz="2400" dirty="0" smtClean="0"/>
              <a:t> بوده و هر صفت خاصه غیر کلیدی بطورمستقیم (بی واسطه) با کلید اصلی وابستگی داشته باشد.</a:t>
            </a:r>
          </a:p>
          <a:p>
            <a:pPr algn="justLow">
              <a:lnSpc>
                <a:spcPct val="150000"/>
              </a:lnSpc>
              <a:buNone/>
            </a:pPr>
            <a:r>
              <a:rPr lang="fa-IR" b="1" u="sng" dirty="0"/>
              <a:t>مثال 5:</a:t>
            </a:r>
          </a:p>
          <a:p>
            <a:pPr algn="justLow" rtl="1">
              <a:lnSpc>
                <a:spcPct val="150000"/>
              </a:lnSpc>
              <a:buNone/>
            </a:pPr>
            <a:endParaRPr lang="fa-IR" dirty="0" smtClean="0"/>
          </a:p>
          <a:p>
            <a:pPr algn="justLow" rtl="1">
              <a:lnSpc>
                <a:spcPct val="150000"/>
              </a:lnSpc>
              <a:buNone/>
            </a:pPr>
            <a:endParaRPr lang="fa-IR" dirty="0"/>
          </a:p>
          <a:p>
            <a:pPr algn="justLow" rtl="1">
              <a:lnSpc>
                <a:spcPct val="150000"/>
              </a:lnSpc>
              <a:buNone/>
            </a:pPr>
            <a:endParaRPr lang="fa-IR" dirty="0"/>
          </a:p>
          <a:p>
            <a:pPr algn="justLow">
              <a:lnSpc>
                <a:spcPct val="150000"/>
              </a:lnSpc>
              <a:buNone/>
            </a:pPr>
            <a:r>
              <a:rPr lang="fa-IR" dirty="0" smtClean="0"/>
              <a:t>جدول </a:t>
            </a:r>
            <a:r>
              <a:rPr lang="en-US" dirty="0" smtClean="0"/>
              <a:t>Second</a:t>
            </a:r>
            <a:r>
              <a:rPr lang="fa-IR" dirty="0" smtClean="0"/>
              <a:t>  را </a:t>
            </a:r>
            <a:r>
              <a:rPr lang="fa-IR" dirty="0"/>
              <a:t>به دو جدول </a:t>
            </a:r>
            <a:r>
              <a:rPr lang="en-US" dirty="0" smtClean="0"/>
              <a:t>3NF</a:t>
            </a:r>
            <a:r>
              <a:rPr lang="fa-IR" dirty="0" smtClean="0"/>
              <a:t> </a:t>
            </a:r>
            <a:r>
              <a:rPr lang="fa-IR" dirty="0"/>
              <a:t>تجزیه </a:t>
            </a:r>
            <a:r>
              <a:rPr lang="fa-IR" dirty="0" smtClean="0"/>
              <a:t>کنید.</a:t>
            </a:r>
          </a:p>
          <a:p>
            <a:pPr algn="justLow">
              <a:lnSpc>
                <a:spcPct val="150000"/>
              </a:lnSpc>
              <a:buNone/>
            </a:pPr>
            <a:r>
              <a:rPr lang="fa-IR" dirty="0" smtClean="0"/>
              <a:t>یک </a:t>
            </a:r>
            <a:r>
              <a:rPr lang="fa-IR" dirty="0"/>
              <a:t>تجزیه رابطه (</a:t>
            </a:r>
            <a:r>
              <a:rPr lang="en-US" dirty="0"/>
              <a:t>S#,</a:t>
            </a:r>
            <a:r>
              <a:rPr lang="en-US" dirty="0" err="1"/>
              <a:t>city,status</a:t>
            </a:r>
            <a:r>
              <a:rPr lang="fa-IR" dirty="0" smtClean="0"/>
              <a:t>)</a:t>
            </a:r>
            <a:r>
              <a:rPr lang="en-US" dirty="0" smtClean="0"/>
              <a:t> second</a:t>
            </a:r>
            <a:r>
              <a:rPr lang="fa-IR" dirty="0"/>
              <a:t>با نمودار وابستگی روبرو به صورت زیر است:</a:t>
            </a:r>
            <a:endParaRPr lang="en-US" dirty="0"/>
          </a:p>
          <a:p>
            <a:pPr algn="just">
              <a:lnSpc>
                <a:spcPct val="150000"/>
              </a:lnSpc>
              <a:buNone/>
            </a:pPr>
            <a:endParaRPr lang="en-US" sz="1600" dirty="0"/>
          </a:p>
          <a:p>
            <a:pPr algn="l">
              <a:lnSpc>
                <a:spcPct val="150000"/>
              </a:lnSpc>
              <a:buNone/>
            </a:pPr>
            <a:r>
              <a:rPr lang="en-US" dirty="0"/>
              <a:t>Second  ⇒  SC(</a:t>
            </a:r>
            <a:r>
              <a:rPr lang="en-US" u="sng" dirty="0" err="1"/>
              <a:t>S#,</a:t>
            </a:r>
            <a:r>
              <a:rPr lang="en-US" dirty="0" err="1"/>
              <a:t>City</a:t>
            </a:r>
            <a:r>
              <a:rPr lang="en-US" dirty="0" smtClean="0"/>
              <a:t>)    , CS(</a:t>
            </a:r>
            <a:r>
              <a:rPr lang="en-US" u="sng" dirty="0" err="1" smtClean="0"/>
              <a:t>City</a:t>
            </a:r>
            <a:r>
              <a:rPr lang="en-US" dirty="0" err="1" smtClean="0"/>
              <a:t>,Status</a:t>
            </a:r>
            <a:r>
              <a:rPr lang="en-US" sz="2000" dirty="0" smtClean="0"/>
              <a:t>)</a:t>
            </a:r>
            <a:endParaRPr lang="en-US" sz="2000" dirty="0"/>
          </a:p>
        </p:txBody>
      </p:sp>
      <p:sp>
        <p:nvSpPr>
          <p:cNvPr id="3" name="Rectangle 2"/>
          <p:cNvSpPr/>
          <p:nvPr/>
        </p:nvSpPr>
        <p:spPr>
          <a:xfrm>
            <a:off x="3802386" y="2551985"/>
            <a:ext cx="7620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S#</a:t>
            </a:r>
            <a:endParaRPr lang="en-US" sz="2800" b="1" dirty="0">
              <a:solidFill>
                <a:schemeClr val="tx1"/>
              </a:solidFill>
            </a:endParaRPr>
          </a:p>
        </p:txBody>
      </p:sp>
      <p:sp>
        <p:nvSpPr>
          <p:cNvPr id="4" name="Rectangle 3"/>
          <p:cNvSpPr/>
          <p:nvPr/>
        </p:nvSpPr>
        <p:spPr>
          <a:xfrm>
            <a:off x="5135886" y="2416858"/>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status</a:t>
            </a:r>
            <a:endParaRPr lang="en-US" sz="2400" b="1" dirty="0">
              <a:solidFill>
                <a:schemeClr val="tx1"/>
              </a:solidFill>
            </a:endParaRPr>
          </a:p>
        </p:txBody>
      </p:sp>
      <p:cxnSp>
        <p:nvCxnSpPr>
          <p:cNvPr id="5" name="Straight Arrow Connector 4"/>
          <p:cNvCxnSpPr>
            <a:endCxn id="4" idx="1"/>
          </p:cNvCxnSpPr>
          <p:nvPr/>
        </p:nvCxnSpPr>
        <p:spPr>
          <a:xfrm flipV="1">
            <a:off x="4564386" y="2683558"/>
            <a:ext cx="571500" cy="12481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564386" y="2933186"/>
            <a:ext cx="571500" cy="800544"/>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endCxn id="4" idx="2"/>
          </p:cNvCxnSpPr>
          <p:nvPr/>
        </p:nvCxnSpPr>
        <p:spPr>
          <a:xfrm flipV="1">
            <a:off x="5631186" y="2950258"/>
            <a:ext cx="38100" cy="500859"/>
          </a:xfrm>
          <a:prstGeom prst="straightConnector1">
            <a:avLst/>
          </a:prstGeom>
          <a:ln w="381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257800" y="3501823"/>
            <a:ext cx="1066800" cy="533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city</a:t>
            </a:r>
            <a:endParaRPr lang="en-US" sz="2400" b="1" dirty="0">
              <a:solidFill>
                <a:schemeClr val="tx1"/>
              </a:solidFill>
            </a:endParaRPr>
          </a:p>
        </p:txBody>
      </p:sp>
      <p:sp>
        <p:nvSpPr>
          <p:cNvPr id="9" name="Rectangle 8"/>
          <p:cNvSpPr/>
          <p:nvPr/>
        </p:nvSpPr>
        <p:spPr>
          <a:xfrm>
            <a:off x="2438399" y="2623706"/>
            <a:ext cx="922047" cy="369332"/>
          </a:xfrm>
          <a:prstGeom prst="rect">
            <a:avLst/>
          </a:prstGeom>
        </p:spPr>
        <p:txBody>
          <a:bodyPr wrap="none">
            <a:spAutoFit/>
          </a:bodyPr>
          <a:lstStyle/>
          <a:p>
            <a:r>
              <a:rPr lang="en-US" dirty="0"/>
              <a:t>Second</a:t>
            </a:r>
            <a:r>
              <a:rPr lang="fa-IR" dirty="0"/>
              <a:t> </a:t>
            </a:r>
            <a:endParaRPr lang="en-US" dirty="0"/>
          </a:p>
        </p:txBody>
      </p:sp>
    </p:spTree>
    <p:extLst>
      <p:ext uri="{BB962C8B-B14F-4D97-AF65-F5344CB8AC3E}">
        <p14:creationId xmlns:p14="http://schemas.microsoft.com/office/powerpoint/2010/main" val="15421809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0" dur="500"/>
                                        <p:tgtEl>
                                          <p:spTgt spid="2">
                                            <p:txEl>
                                              <p:pRg st="7" end="7"/>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3" dur="500"/>
                                        <p:tgtEl>
                                          <p:spTgt spid="2">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randombar(horizontal)">
                                      <p:cBhvr>
                                        <p:cTn id="16" dur="500"/>
                                        <p:tgtEl>
                                          <p:spTgt spid="2">
                                            <p:txEl>
                                              <p:pRg st="9" end="9"/>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par>
                                <p:cTn id="23" presetID="14" presetClass="entr" presetSubtype="1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par>
                                <p:cTn id="32" presetID="14" presetClass="entr" presetSubtype="1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0"/>
            <a:ext cx="8229600" cy="762000"/>
          </a:xfrm>
        </p:spPr>
        <p:txBody>
          <a:bodyPr>
            <a:normAutofit/>
          </a:bodyPr>
          <a:lstStyle/>
          <a:p>
            <a:pPr algn="r" rtl="1">
              <a:buNone/>
            </a:pPr>
            <a:r>
              <a:rPr lang="fa-IR" sz="2400" dirty="0" smtClean="0"/>
              <a:t>بسط دو رابطه اخیر به صورت زیر خواهد شد:</a:t>
            </a:r>
          </a:p>
        </p:txBody>
      </p:sp>
      <p:graphicFrame>
        <p:nvGraphicFramePr>
          <p:cNvPr id="4" name="جدول 3"/>
          <p:cNvGraphicFramePr>
            <a:graphicFrameLocks noGrp="1"/>
          </p:cNvGraphicFramePr>
          <p:nvPr>
            <p:extLst>
              <p:ext uri="{D42A27DB-BD31-4B8C-83A1-F6EECF244321}">
                <p14:modId xmlns:p14="http://schemas.microsoft.com/office/powerpoint/2010/main" val="3355378031"/>
              </p:ext>
            </p:extLst>
          </p:nvPr>
        </p:nvGraphicFramePr>
        <p:xfrm>
          <a:off x="1333500" y="2007632"/>
          <a:ext cx="1645920" cy="219456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dirty="0" smtClean="0">
                          <a:solidFill>
                            <a:schemeClr val="tx1"/>
                          </a:solidFill>
                        </a:rPr>
                        <a:t>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dirty="0" smtClean="0">
                          <a:solidFill>
                            <a:schemeClr val="tx1"/>
                          </a:solidFill>
                        </a:rPr>
                        <a:t>City</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mtClean="0">
                          <a:solidFill>
                            <a:schemeClr val="tx1"/>
                          </a:solidFill>
                        </a:rPr>
                        <a:t>S1</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dirty="0" smtClean="0">
                          <a:solidFill>
                            <a:schemeClr val="tx1"/>
                          </a:solidFill>
                        </a:rPr>
                        <a:t>C2</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mtClean="0">
                          <a:solidFill>
                            <a:schemeClr val="tx1"/>
                          </a:solidFill>
                        </a:rPr>
                        <a:t>S2</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dirty="0" smtClean="0">
                          <a:solidFill>
                            <a:schemeClr val="tx1"/>
                          </a:solidFill>
                        </a:rPr>
                        <a:t>C3</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mtClean="0">
                          <a:solidFill>
                            <a:schemeClr val="tx1"/>
                          </a:solidFill>
                        </a:rPr>
                        <a:t>S3</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dirty="0" smtClean="0">
                          <a:solidFill>
                            <a:schemeClr val="tx1"/>
                          </a:solidFill>
                        </a:rPr>
                        <a:t>C3</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mtClean="0">
                          <a:solidFill>
                            <a:schemeClr val="tx1"/>
                          </a:solidFill>
                        </a:rPr>
                        <a:t>S4</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dirty="0" smtClean="0">
                          <a:solidFill>
                            <a:schemeClr val="tx1"/>
                          </a:solidFill>
                        </a:rPr>
                        <a:t>C2</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mtClean="0">
                          <a:solidFill>
                            <a:schemeClr val="tx1"/>
                          </a:solidFill>
                        </a:rPr>
                        <a:t>S5</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dirty="0" smtClean="0">
                          <a:solidFill>
                            <a:schemeClr val="tx1"/>
                          </a:solidFill>
                        </a:rPr>
                        <a:t>C1</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5" name="جدول 4"/>
          <p:cNvGraphicFramePr>
            <a:graphicFrameLocks noGrp="1"/>
          </p:cNvGraphicFramePr>
          <p:nvPr>
            <p:extLst>
              <p:ext uri="{D42A27DB-BD31-4B8C-83A1-F6EECF244321}">
                <p14:modId xmlns:p14="http://schemas.microsoft.com/office/powerpoint/2010/main" val="383588539"/>
              </p:ext>
            </p:extLst>
          </p:nvPr>
        </p:nvGraphicFramePr>
        <p:xfrm>
          <a:off x="5600700" y="2514600"/>
          <a:ext cx="1645920" cy="1463040"/>
        </p:xfrm>
        <a:graphic>
          <a:graphicData uri="http://schemas.openxmlformats.org/drawingml/2006/table">
            <a:tbl>
              <a:tblPr firstRow="1" bandRow="1">
                <a:tableStyleId>{F5AB1C69-6EDB-4FF4-983F-18BD219EF322}</a:tableStyleId>
              </a:tblPr>
              <a:tblGrid>
                <a:gridCol w="822960"/>
                <a:gridCol w="822960"/>
              </a:tblGrid>
              <a:tr h="365760">
                <a:tc>
                  <a:txBody>
                    <a:bodyPr/>
                    <a:lstStyle/>
                    <a:p>
                      <a:pPr algn="ctr" rtl="1"/>
                      <a:r>
                        <a:rPr lang="en-US" dirty="0" smtClean="0">
                          <a:solidFill>
                            <a:schemeClr val="tx1"/>
                          </a:solidFill>
                        </a:rPr>
                        <a:t>City</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dirty="0" smtClean="0">
                          <a:solidFill>
                            <a:schemeClr val="tx1"/>
                          </a:solidFill>
                        </a:rPr>
                        <a:t>Status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65760">
                <a:tc>
                  <a:txBody>
                    <a:bodyPr/>
                    <a:lstStyle/>
                    <a:p>
                      <a:pPr algn="ctr" rtl="1"/>
                      <a:r>
                        <a:rPr lang="en-US" smtClean="0">
                          <a:solidFill>
                            <a:schemeClr val="tx1"/>
                          </a:solidFill>
                        </a:rPr>
                        <a:t>C1</a:t>
                      </a:r>
                      <a:endParaRPr lang="en-US"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dirty="0" smtClean="0">
                          <a:solidFill>
                            <a:schemeClr val="tx1"/>
                          </a:solidFill>
                        </a:rPr>
                        <a:t>30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5760">
                <a:tc>
                  <a:txBody>
                    <a:bodyPr/>
                    <a:lstStyle/>
                    <a:p>
                      <a:pPr algn="ctr" rtl="1"/>
                      <a:r>
                        <a:rPr lang="en-US" smtClean="0">
                          <a:solidFill>
                            <a:schemeClr val="tx1"/>
                          </a:solidFill>
                        </a:rPr>
                        <a:t>C2</a:t>
                      </a:r>
                      <a:endParaRPr lang="en-US"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dirty="0" smtClean="0">
                          <a:solidFill>
                            <a:schemeClr val="tx1"/>
                          </a:solidFill>
                        </a:rPr>
                        <a:t>20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5760">
                <a:tc>
                  <a:txBody>
                    <a:bodyPr/>
                    <a:lstStyle/>
                    <a:p>
                      <a:pPr algn="ctr" rtl="1"/>
                      <a:r>
                        <a:rPr lang="en-US" dirty="0" smtClean="0">
                          <a:solidFill>
                            <a:schemeClr val="tx1"/>
                          </a:solidFill>
                        </a:rPr>
                        <a:t>C3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dirty="0" smtClean="0">
                          <a:solidFill>
                            <a:schemeClr val="tx1"/>
                          </a:solidFill>
                        </a:rPr>
                        <a:t>10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کادر متن 5"/>
          <p:cNvSpPr txBox="1"/>
          <p:nvPr/>
        </p:nvSpPr>
        <p:spPr>
          <a:xfrm>
            <a:off x="1892300" y="1564164"/>
            <a:ext cx="609600" cy="369332"/>
          </a:xfrm>
          <a:prstGeom prst="rect">
            <a:avLst/>
          </a:prstGeom>
          <a:noFill/>
        </p:spPr>
        <p:txBody>
          <a:bodyPr wrap="square" rtlCol="0">
            <a:spAutoFit/>
          </a:bodyPr>
          <a:lstStyle/>
          <a:p>
            <a:pPr algn="ctr"/>
            <a:r>
              <a:rPr lang="en-US" b="1" dirty="0" smtClean="0"/>
              <a:t>SC</a:t>
            </a:r>
            <a:endParaRPr lang="en-US" b="1" dirty="0"/>
          </a:p>
        </p:txBody>
      </p:sp>
      <p:sp>
        <p:nvSpPr>
          <p:cNvPr id="7" name="کادر متن 6"/>
          <p:cNvSpPr txBox="1"/>
          <p:nvPr/>
        </p:nvSpPr>
        <p:spPr>
          <a:xfrm>
            <a:off x="6007100" y="1936592"/>
            <a:ext cx="609600" cy="369332"/>
          </a:xfrm>
          <a:prstGeom prst="rect">
            <a:avLst/>
          </a:prstGeom>
          <a:noFill/>
        </p:spPr>
        <p:txBody>
          <a:bodyPr wrap="square" rtlCol="0">
            <a:spAutoFit/>
          </a:bodyPr>
          <a:lstStyle/>
          <a:p>
            <a:pPr algn="ctr"/>
            <a:r>
              <a:rPr lang="en-US" b="1" smtClean="0"/>
              <a:t>CS</a:t>
            </a:r>
            <a:endParaRPr lang="en-US" b="1"/>
          </a:p>
        </p:txBody>
      </p:sp>
      <p:sp>
        <p:nvSpPr>
          <p:cNvPr id="8" name="Rectangle 7"/>
          <p:cNvSpPr/>
          <p:nvPr/>
        </p:nvSpPr>
        <p:spPr>
          <a:xfrm>
            <a:off x="762000" y="467622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t>
            </a:r>
            <a:endParaRPr lang="en-US">
              <a:solidFill>
                <a:schemeClr val="tx1"/>
              </a:solidFill>
            </a:endParaRPr>
          </a:p>
        </p:txBody>
      </p:sp>
      <p:sp>
        <p:nvSpPr>
          <p:cNvPr id="9" name="Rectangle 8"/>
          <p:cNvSpPr/>
          <p:nvPr/>
        </p:nvSpPr>
        <p:spPr>
          <a:xfrm>
            <a:off x="4953000" y="467622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city</a:t>
            </a:r>
            <a:endParaRPr lang="en-US">
              <a:solidFill>
                <a:schemeClr val="tx1"/>
              </a:solidFill>
            </a:endParaRPr>
          </a:p>
        </p:txBody>
      </p:sp>
      <p:sp>
        <p:nvSpPr>
          <p:cNvPr id="10" name="Rectangle 9"/>
          <p:cNvSpPr/>
          <p:nvPr/>
        </p:nvSpPr>
        <p:spPr>
          <a:xfrm>
            <a:off x="6858000" y="467622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status</a:t>
            </a:r>
            <a:endParaRPr lang="en-US">
              <a:solidFill>
                <a:schemeClr val="tx1"/>
              </a:solidFill>
            </a:endParaRPr>
          </a:p>
        </p:txBody>
      </p:sp>
      <p:sp>
        <p:nvSpPr>
          <p:cNvPr id="11" name="Rectangle 10"/>
          <p:cNvSpPr/>
          <p:nvPr/>
        </p:nvSpPr>
        <p:spPr>
          <a:xfrm>
            <a:off x="2667000" y="467622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city</a:t>
            </a:r>
            <a:endParaRPr lang="en-US">
              <a:solidFill>
                <a:schemeClr val="tx1"/>
              </a:solidFill>
            </a:endParaRPr>
          </a:p>
        </p:txBody>
      </p:sp>
      <p:cxnSp>
        <p:nvCxnSpPr>
          <p:cNvPr id="13" name="متصل کننده پیکان مستقیم 12"/>
          <p:cNvCxnSpPr>
            <a:stCxn id="8" idx="3"/>
            <a:endCxn id="11" idx="1"/>
          </p:cNvCxnSpPr>
          <p:nvPr/>
        </p:nvCxnSpPr>
        <p:spPr>
          <a:xfrm>
            <a:off x="1676400" y="4904820"/>
            <a:ext cx="990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5" name="متصل کننده پیکان مستقیم 14"/>
          <p:cNvCxnSpPr>
            <a:stCxn id="9" idx="3"/>
            <a:endCxn id="10" idx="1"/>
          </p:cNvCxnSpPr>
          <p:nvPr/>
        </p:nvCxnSpPr>
        <p:spPr>
          <a:xfrm>
            <a:off x="5867400" y="4904820"/>
            <a:ext cx="990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00585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382000" cy="6019800"/>
          </a:xfrm>
        </p:spPr>
        <p:txBody>
          <a:bodyPr>
            <a:normAutofit/>
          </a:bodyPr>
          <a:lstStyle/>
          <a:p>
            <a:pPr algn="justLow" rtl="1">
              <a:lnSpc>
                <a:spcPct val="150000"/>
              </a:lnSpc>
              <a:buNone/>
            </a:pPr>
            <a:r>
              <a:rPr lang="fa-IR" sz="2400" b="1" dirty="0" smtClean="0">
                <a:solidFill>
                  <a:schemeClr val="accent1">
                    <a:lumMod val="50000"/>
                  </a:schemeClr>
                </a:solidFill>
              </a:rPr>
              <a:t>در این</a:t>
            </a:r>
            <a:r>
              <a:rPr lang="en-US" sz="2400" b="1" dirty="0" smtClean="0">
                <a:solidFill>
                  <a:schemeClr val="accent1">
                    <a:lumMod val="50000"/>
                  </a:schemeClr>
                </a:solidFill>
              </a:rPr>
              <a:t> </a:t>
            </a:r>
            <a:r>
              <a:rPr lang="fa-IR" sz="2400" b="1" dirty="0" smtClean="0">
                <a:solidFill>
                  <a:schemeClr val="accent1">
                    <a:lumMod val="50000"/>
                  </a:schemeClr>
                </a:solidFill>
              </a:rPr>
              <a:t>حالت جداول حاصله آنومالی های </a:t>
            </a:r>
            <a:r>
              <a:rPr lang="en-US" sz="2400" b="1" dirty="0" smtClean="0">
                <a:solidFill>
                  <a:schemeClr val="accent1">
                    <a:lumMod val="50000"/>
                  </a:schemeClr>
                </a:solidFill>
              </a:rPr>
              <a:t>second</a:t>
            </a:r>
            <a:r>
              <a:rPr lang="fa-IR" sz="2400" b="1" dirty="0" smtClean="0">
                <a:solidFill>
                  <a:schemeClr val="accent1">
                    <a:lumMod val="50000"/>
                  </a:schemeClr>
                </a:solidFill>
              </a:rPr>
              <a:t> را ندارند.</a:t>
            </a:r>
          </a:p>
          <a:p>
            <a:pPr algn="justLow" rtl="1">
              <a:lnSpc>
                <a:spcPct val="150000"/>
              </a:lnSpc>
              <a:buNone/>
            </a:pPr>
            <a:endParaRPr lang="fa-IR" sz="2400" dirty="0" smtClean="0"/>
          </a:p>
          <a:p>
            <a:pPr algn="justLow" rtl="1">
              <a:lnSpc>
                <a:spcPct val="150000"/>
              </a:lnSpc>
              <a:buNone/>
            </a:pPr>
            <a:r>
              <a:rPr lang="fa-IR" sz="2400" dirty="0" smtClean="0"/>
              <a:t>در درج می توان این اطلاع را که «شهر خاص دارای وضعیت مشخص است» را به راحتی درج کرد بی آنکه لازم باشد بدانیم چه تهیه کننده ای در آن شهر ساکن است.</a:t>
            </a:r>
          </a:p>
          <a:p>
            <a:pPr algn="justLow" rtl="1">
              <a:lnSpc>
                <a:spcPct val="150000"/>
              </a:lnSpc>
              <a:buNone/>
            </a:pPr>
            <a:endParaRPr lang="fa-IR" sz="2400" dirty="0" smtClean="0"/>
          </a:p>
          <a:p>
            <a:pPr algn="justLow" rtl="1">
              <a:lnSpc>
                <a:spcPct val="150000"/>
              </a:lnSpc>
              <a:buNone/>
            </a:pPr>
            <a:endParaRPr lang="fa-IR" dirty="0"/>
          </a:p>
          <a:p>
            <a:pPr algn="justLow" rtl="1">
              <a:lnSpc>
                <a:spcPct val="150000"/>
              </a:lnSpc>
              <a:buNone/>
            </a:pPr>
            <a:endParaRPr lang="fa-IR" sz="2400" dirty="0" smtClean="0"/>
          </a:p>
          <a:p>
            <a:pPr algn="just" rtl="1">
              <a:lnSpc>
                <a:spcPct val="150000"/>
              </a:lnSpc>
              <a:buNone/>
            </a:pPr>
            <a:endParaRPr lang="en-US" sz="2400" dirty="0"/>
          </a:p>
        </p:txBody>
      </p:sp>
      <p:graphicFrame>
        <p:nvGraphicFramePr>
          <p:cNvPr id="3" name="جدول 3"/>
          <p:cNvGraphicFramePr>
            <a:graphicFrameLocks noGrp="1"/>
          </p:cNvGraphicFramePr>
          <p:nvPr>
            <p:extLst>
              <p:ext uri="{D42A27DB-BD31-4B8C-83A1-F6EECF244321}">
                <p14:modId xmlns:p14="http://schemas.microsoft.com/office/powerpoint/2010/main" val="593721850"/>
              </p:ext>
            </p:extLst>
          </p:nvPr>
        </p:nvGraphicFramePr>
        <p:xfrm>
          <a:off x="2451100" y="4297680"/>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z="1200" smtClean="0">
                          <a:solidFill>
                            <a:schemeClr val="tx1"/>
                          </a:solidFill>
                        </a:rPr>
                        <a:t>S1</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S2</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S3</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S4</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S5</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4" name="جدول 4"/>
          <p:cNvGraphicFramePr>
            <a:graphicFrameLocks noGrp="1"/>
          </p:cNvGraphicFramePr>
          <p:nvPr>
            <p:extLst>
              <p:ext uri="{D42A27DB-BD31-4B8C-83A1-F6EECF244321}">
                <p14:modId xmlns:p14="http://schemas.microsoft.com/office/powerpoint/2010/main" val="3846778753"/>
              </p:ext>
            </p:extLst>
          </p:nvPr>
        </p:nvGraphicFramePr>
        <p:xfrm>
          <a:off x="5715000" y="4394329"/>
          <a:ext cx="1280160" cy="1371600"/>
        </p:xfrm>
        <a:graphic>
          <a:graphicData uri="http://schemas.openxmlformats.org/drawingml/2006/table">
            <a:tbl>
              <a:tblPr firstRow="1" bandRow="1">
                <a:tableStyleId>{F5AB1C69-6EDB-4FF4-983F-18BD219EF322}</a:tableStyleId>
              </a:tblPr>
              <a:tblGrid>
                <a:gridCol w="640080"/>
                <a:gridCol w="640080"/>
              </a:tblGrid>
              <a:tr h="182880">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1200" dirty="0" smtClean="0">
                          <a:solidFill>
                            <a:schemeClr val="tx1"/>
                          </a:solidFill>
                        </a:rPr>
                        <a:t>Status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182880">
                <a:tc>
                  <a:txBody>
                    <a:bodyPr/>
                    <a:lstStyle/>
                    <a:p>
                      <a:pPr algn="ctr" rtl="1"/>
                      <a:r>
                        <a:rPr lang="en-US" sz="1200" smtClean="0">
                          <a:solidFill>
                            <a:schemeClr val="tx1"/>
                          </a:solidFill>
                        </a:rPr>
                        <a:t>C1</a:t>
                      </a:r>
                      <a:endParaRPr 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sz="1200" dirty="0" smtClean="0">
                          <a:solidFill>
                            <a:schemeClr val="tx1"/>
                          </a:solidFill>
                        </a:rPr>
                        <a:t>30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880">
                <a:tc>
                  <a:txBody>
                    <a:bodyPr/>
                    <a:lstStyle/>
                    <a:p>
                      <a:pPr algn="ctr" rtl="1"/>
                      <a:r>
                        <a:rPr lang="en-US" sz="1200" smtClean="0">
                          <a:solidFill>
                            <a:schemeClr val="tx1"/>
                          </a:solidFill>
                        </a:rPr>
                        <a:t>C2</a:t>
                      </a:r>
                      <a:endParaRPr lang="en-US"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sz="1200" dirty="0" smtClean="0">
                          <a:solidFill>
                            <a:schemeClr val="tx1"/>
                          </a:solidFill>
                        </a:rPr>
                        <a:t>20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880">
                <a:tc>
                  <a:txBody>
                    <a:bodyPr/>
                    <a:lstStyle/>
                    <a:p>
                      <a:pPr algn="ctr" rtl="1"/>
                      <a:r>
                        <a:rPr lang="en-US" sz="1200" dirty="0" smtClean="0">
                          <a:solidFill>
                            <a:schemeClr val="tx1"/>
                          </a:solidFill>
                        </a:rPr>
                        <a:t>C3</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sz="1200" dirty="0" smtClean="0">
                          <a:solidFill>
                            <a:schemeClr val="tx1"/>
                          </a:solidFill>
                        </a:rPr>
                        <a:t>10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880">
                <a:tc>
                  <a:txBody>
                    <a:bodyPr/>
                    <a:lstStyle/>
                    <a:p>
                      <a:pPr algn="ctr" rtl="1"/>
                      <a:r>
                        <a:rPr lang="en-US" sz="1200" b="0" dirty="0" err="1" smtClean="0">
                          <a:solidFill>
                            <a:schemeClr val="tx1"/>
                          </a:solidFill>
                        </a:rPr>
                        <a:t>Cx</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en-US" sz="1200" b="0" dirty="0" smtClean="0">
                          <a:solidFill>
                            <a:schemeClr val="tx1"/>
                          </a:solidFill>
                        </a:rPr>
                        <a: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
        <p:nvSpPr>
          <p:cNvPr id="5" name="کادر متن 5"/>
          <p:cNvSpPr txBox="1"/>
          <p:nvPr/>
        </p:nvSpPr>
        <p:spPr>
          <a:xfrm>
            <a:off x="2971800" y="3896627"/>
            <a:ext cx="609600" cy="276999"/>
          </a:xfrm>
          <a:prstGeom prst="rect">
            <a:avLst/>
          </a:prstGeom>
          <a:noFill/>
        </p:spPr>
        <p:txBody>
          <a:bodyPr wrap="square" rtlCol="0">
            <a:spAutoFit/>
          </a:bodyPr>
          <a:lstStyle/>
          <a:p>
            <a:pPr algn="ctr"/>
            <a:r>
              <a:rPr lang="en-US" sz="1200" b="1" dirty="0" smtClean="0"/>
              <a:t>SC</a:t>
            </a:r>
            <a:endParaRPr lang="en-US" sz="1200" b="1" dirty="0"/>
          </a:p>
        </p:txBody>
      </p:sp>
      <p:sp>
        <p:nvSpPr>
          <p:cNvPr id="6" name="کادر متن 6"/>
          <p:cNvSpPr txBox="1"/>
          <p:nvPr/>
        </p:nvSpPr>
        <p:spPr>
          <a:xfrm>
            <a:off x="6019800" y="4035127"/>
            <a:ext cx="609600" cy="276999"/>
          </a:xfrm>
          <a:prstGeom prst="rect">
            <a:avLst/>
          </a:prstGeom>
          <a:noFill/>
        </p:spPr>
        <p:txBody>
          <a:bodyPr wrap="square" rtlCol="0">
            <a:spAutoFit/>
          </a:bodyPr>
          <a:lstStyle/>
          <a:p>
            <a:pPr algn="ctr"/>
            <a:r>
              <a:rPr lang="en-US" sz="1200" b="1" dirty="0" smtClean="0"/>
              <a:t>CS</a:t>
            </a:r>
            <a:endParaRPr lang="en-US" sz="1200" b="1" dirty="0"/>
          </a:p>
        </p:txBody>
      </p:sp>
      <p:sp>
        <p:nvSpPr>
          <p:cNvPr id="7" name="Curved Left Arrow 6">
            <a:hlinkClick r:id="rId2" action="ppaction://hlinksldjump"/>
          </p:cNvPr>
          <p:cNvSpPr/>
          <p:nvPr/>
        </p:nvSpPr>
        <p:spPr>
          <a:xfrm>
            <a:off x="114300" y="76200"/>
            <a:ext cx="3810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326905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609600" y="462548"/>
            <a:ext cx="8077200" cy="6019800"/>
          </a:xfrm>
        </p:spPr>
        <p:txBody>
          <a:bodyPr>
            <a:normAutofit/>
          </a:bodyPr>
          <a:lstStyle/>
          <a:p>
            <a:pPr algn="justLow" rtl="1">
              <a:lnSpc>
                <a:spcPct val="150000"/>
              </a:lnSpc>
              <a:buNone/>
            </a:pPr>
            <a:r>
              <a:rPr lang="fa-IR" sz="2600" b="1" dirty="0" smtClean="0">
                <a:solidFill>
                  <a:schemeClr val="accent1">
                    <a:lumMod val="50000"/>
                  </a:schemeClr>
                </a:solidFill>
              </a:rPr>
              <a:t>در این</a:t>
            </a:r>
            <a:r>
              <a:rPr lang="en-US" sz="2600" b="1" dirty="0" smtClean="0">
                <a:solidFill>
                  <a:schemeClr val="accent1">
                    <a:lumMod val="50000"/>
                  </a:schemeClr>
                </a:solidFill>
              </a:rPr>
              <a:t> </a:t>
            </a:r>
            <a:r>
              <a:rPr lang="fa-IR" sz="2600" b="1" dirty="0" smtClean="0">
                <a:solidFill>
                  <a:schemeClr val="accent1">
                    <a:lumMod val="50000"/>
                  </a:schemeClr>
                </a:solidFill>
              </a:rPr>
              <a:t>حالت جداول حاصله آنومالی های </a:t>
            </a:r>
            <a:r>
              <a:rPr lang="en-US" sz="2600" b="1" dirty="0" smtClean="0">
                <a:solidFill>
                  <a:schemeClr val="accent1">
                    <a:lumMod val="50000"/>
                  </a:schemeClr>
                </a:solidFill>
              </a:rPr>
              <a:t>second</a:t>
            </a:r>
            <a:r>
              <a:rPr lang="fa-IR" sz="2600" b="1" dirty="0" smtClean="0">
                <a:solidFill>
                  <a:schemeClr val="accent1">
                    <a:lumMod val="50000"/>
                  </a:schemeClr>
                </a:solidFill>
              </a:rPr>
              <a:t> را ندارند.</a:t>
            </a:r>
          </a:p>
          <a:p>
            <a:pPr algn="justLow" rtl="1">
              <a:lnSpc>
                <a:spcPct val="150000"/>
              </a:lnSpc>
              <a:buNone/>
            </a:pPr>
            <a:r>
              <a:rPr lang="fa-IR" sz="2400" dirty="0" smtClean="0"/>
              <a:t>در حذف اگر تاپلی را از رابطه </a:t>
            </a:r>
            <a:r>
              <a:rPr lang="en-US" sz="2000" b="1" dirty="0" smtClean="0"/>
              <a:t>SC</a:t>
            </a:r>
            <a:r>
              <a:rPr lang="fa-IR" sz="2400" b="1" dirty="0" smtClean="0"/>
              <a:t> </a:t>
            </a:r>
            <a:r>
              <a:rPr lang="fa-IR" sz="2400" dirty="0" smtClean="0"/>
              <a:t>حذف کنیم اطلاع در مورد وضعیت شهر آن از دست نمی رود.</a:t>
            </a:r>
          </a:p>
          <a:p>
            <a:pPr algn="justLow" rtl="1">
              <a:lnSpc>
                <a:spcPct val="150000"/>
              </a:lnSpc>
              <a:buNone/>
            </a:pPr>
            <a:r>
              <a:rPr lang="fa-IR" dirty="0" smtClean="0"/>
              <a:t>مثلاً حذف رکورد </a:t>
            </a:r>
            <a:r>
              <a:rPr lang="en-US" dirty="0" smtClean="0"/>
              <a:t>S5, C</a:t>
            </a:r>
            <a:r>
              <a:rPr lang="en-US" dirty="0"/>
              <a:t>1</a:t>
            </a:r>
            <a:r>
              <a:rPr lang="fa-IR" dirty="0" smtClean="0"/>
              <a:t> منجر به حذف اطلاع «وضعیت شهر </a:t>
            </a:r>
            <a:r>
              <a:rPr lang="en-US" dirty="0" smtClean="0"/>
              <a:t>C1</a:t>
            </a:r>
            <a:r>
              <a:rPr lang="fa-IR" dirty="0" smtClean="0"/>
              <a:t>، </a:t>
            </a:r>
            <a:r>
              <a:rPr lang="en-US" dirty="0" smtClean="0"/>
              <a:t>30</a:t>
            </a:r>
            <a:r>
              <a:rPr lang="fa-IR" dirty="0" smtClean="0"/>
              <a:t> است» نخواهد شد.</a:t>
            </a:r>
            <a:endParaRPr lang="fa-IR" sz="2400" dirty="0" smtClean="0"/>
          </a:p>
          <a:p>
            <a:pPr algn="justLow" rtl="1">
              <a:lnSpc>
                <a:spcPct val="150000"/>
              </a:lnSpc>
              <a:buNone/>
            </a:pPr>
            <a:endParaRPr lang="fa-IR" sz="2400" dirty="0" smtClean="0"/>
          </a:p>
          <a:p>
            <a:pPr algn="justLow" rtl="1">
              <a:lnSpc>
                <a:spcPct val="150000"/>
              </a:lnSpc>
              <a:buNone/>
            </a:pPr>
            <a:endParaRPr lang="fa-IR" sz="2400" dirty="0" smtClean="0"/>
          </a:p>
          <a:p>
            <a:pPr algn="justLow" rtl="1">
              <a:lnSpc>
                <a:spcPct val="150000"/>
              </a:lnSpc>
              <a:buNone/>
            </a:pPr>
            <a:endParaRPr lang="fa-IR" dirty="0"/>
          </a:p>
          <a:p>
            <a:pPr algn="justLow" rtl="1">
              <a:lnSpc>
                <a:spcPct val="150000"/>
              </a:lnSpc>
              <a:buNone/>
            </a:pPr>
            <a:endParaRPr lang="fa-IR" dirty="0"/>
          </a:p>
          <a:p>
            <a:pPr algn="justLow" rtl="1">
              <a:lnSpc>
                <a:spcPct val="150000"/>
              </a:lnSpc>
              <a:buNone/>
            </a:pPr>
            <a:endParaRPr lang="fa-IR" sz="2400" dirty="0" smtClean="0"/>
          </a:p>
        </p:txBody>
      </p:sp>
      <p:graphicFrame>
        <p:nvGraphicFramePr>
          <p:cNvPr id="3" name="جدول 3"/>
          <p:cNvGraphicFramePr>
            <a:graphicFrameLocks noGrp="1"/>
          </p:cNvGraphicFramePr>
          <p:nvPr>
            <p:extLst>
              <p:ext uri="{D42A27DB-BD31-4B8C-83A1-F6EECF244321}">
                <p14:modId xmlns:p14="http://schemas.microsoft.com/office/powerpoint/2010/main" val="2361375146"/>
              </p:ext>
            </p:extLst>
          </p:nvPr>
        </p:nvGraphicFramePr>
        <p:xfrm>
          <a:off x="2811780" y="4114800"/>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z="1200" dirty="0" smtClean="0">
                          <a:solidFill>
                            <a:schemeClr val="tx1"/>
                          </a:solidFill>
                        </a:rPr>
                        <a:t>S1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S2</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S3</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S4</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dirty="0" smtClean="0">
                          <a:solidFill>
                            <a:schemeClr val="tx1"/>
                          </a:solidFill>
                        </a:rPr>
                        <a:t>S5</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4" name="جدول 4"/>
          <p:cNvGraphicFramePr>
            <a:graphicFrameLocks noGrp="1"/>
          </p:cNvGraphicFramePr>
          <p:nvPr>
            <p:extLst>
              <p:ext uri="{D42A27DB-BD31-4B8C-83A1-F6EECF244321}">
                <p14:modId xmlns:p14="http://schemas.microsoft.com/office/powerpoint/2010/main" val="2850181504"/>
              </p:ext>
            </p:extLst>
          </p:nvPr>
        </p:nvGraphicFramePr>
        <p:xfrm>
          <a:off x="6075680" y="4211449"/>
          <a:ext cx="1280160" cy="1097280"/>
        </p:xfrm>
        <a:graphic>
          <a:graphicData uri="http://schemas.openxmlformats.org/drawingml/2006/table">
            <a:tbl>
              <a:tblPr firstRow="1" bandRow="1">
                <a:tableStyleId>{F5AB1C69-6EDB-4FF4-983F-18BD219EF322}</a:tableStyleId>
              </a:tblPr>
              <a:tblGrid>
                <a:gridCol w="640080"/>
                <a:gridCol w="640080"/>
              </a:tblGrid>
              <a:tr h="182880">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1200" dirty="0" smtClean="0">
                          <a:solidFill>
                            <a:schemeClr val="tx1"/>
                          </a:solidFill>
                        </a:rPr>
                        <a:t>Status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182880">
                <a:tc>
                  <a:txBody>
                    <a:bodyPr/>
                    <a:lstStyle/>
                    <a:p>
                      <a:pPr algn="ctr" rtl="1"/>
                      <a:r>
                        <a:rPr lang="en-US" sz="1200" dirty="0" smtClean="0">
                          <a:solidFill>
                            <a:schemeClr val="tx1"/>
                          </a:solidFill>
                        </a:rPr>
                        <a:t>C1</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en-US" sz="1200" dirty="0" smtClean="0">
                          <a:solidFill>
                            <a:schemeClr val="tx1"/>
                          </a:solidFill>
                        </a:rPr>
                        <a:t>30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182880">
                <a:tc>
                  <a:txBody>
                    <a:bodyPr/>
                    <a:lstStyle/>
                    <a:p>
                      <a:pPr algn="ctr" rtl="1"/>
                      <a:r>
                        <a:rPr lang="en-US" sz="1200" dirty="0" smtClean="0">
                          <a:solidFill>
                            <a:schemeClr val="tx1"/>
                          </a:solidFill>
                        </a:rPr>
                        <a:t>C2</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z="1200" dirty="0" smtClean="0">
                          <a:solidFill>
                            <a:schemeClr val="tx1"/>
                          </a:solidFill>
                        </a:rPr>
                        <a:t>20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2880">
                <a:tc>
                  <a:txBody>
                    <a:bodyPr/>
                    <a:lstStyle/>
                    <a:p>
                      <a:pPr algn="ctr" rtl="1"/>
                      <a:r>
                        <a:rPr lang="en-US" sz="1200" dirty="0" smtClean="0">
                          <a:solidFill>
                            <a:schemeClr val="tx1"/>
                          </a:solidFill>
                        </a:rPr>
                        <a:t>C3</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1"/>
                      <a:r>
                        <a:rPr lang="en-US" sz="1200" dirty="0" smtClean="0">
                          <a:solidFill>
                            <a:schemeClr val="tx1"/>
                          </a:solidFill>
                        </a:rPr>
                        <a:t>10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کادر متن 5"/>
          <p:cNvSpPr txBox="1"/>
          <p:nvPr/>
        </p:nvSpPr>
        <p:spPr>
          <a:xfrm>
            <a:off x="2087880" y="4182259"/>
            <a:ext cx="609600" cy="276999"/>
          </a:xfrm>
          <a:prstGeom prst="rect">
            <a:avLst/>
          </a:prstGeom>
          <a:noFill/>
        </p:spPr>
        <p:txBody>
          <a:bodyPr wrap="square" rtlCol="0">
            <a:spAutoFit/>
          </a:bodyPr>
          <a:lstStyle/>
          <a:p>
            <a:pPr algn="ctr"/>
            <a:r>
              <a:rPr lang="en-US" sz="1200" b="1" dirty="0" smtClean="0"/>
              <a:t>SC</a:t>
            </a:r>
            <a:endParaRPr lang="en-US" sz="1200" b="1" dirty="0"/>
          </a:p>
        </p:txBody>
      </p:sp>
      <p:sp>
        <p:nvSpPr>
          <p:cNvPr id="6" name="کادر متن 6"/>
          <p:cNvSpPr txBox="1"/>
          <p:nvPr/>
        </p:nvSpPr>
        <p:spPr>
          <a:xfrm>
            <a:off x="5440680" y="4186049"/>
            <a:ext cx="609600" cy="276999"/>
          </a:xfrm>
          <a:prstGeom prst="rect">
            <a:avLst/>
          </a:prstGeom>
          <a:noFill/>
        </p:spPr>
        <p:txBody>
          <a:bodyPr wrap="square" rtlCol="0">
            <a:spAutoFit/>
          </a:bodyPr>
          <a:lstStyle/>
          <a:p>
            <a:pPr algn="ctr"/>
            <a:r>
              <a:rPr lang="en-US" sz="1200" b="1" dirty="0" smtClean="0"/>
              <a:t>CS</a:t>
            </a:r>
            <a:endParaRPr lang="en-US" sz="1200" b="1" dirty="0"/>
          </a:p>
        </p:txBody>
      </p:sp>
      <p:sp>
        <p:nvSpPr>
          <p:cNvPr id="7" name="Curved Left Arrow 6">
            <a:hlinkClick r:id="rId2" action="ppaction://hlinksldjump"/>
          </p:cNvPr>
          <p:cNvSpPr/>
          <p:nvPr/>
        </p:nvSpPr>
        <p:spPr>
          <a:xfrm>
            <a:off x="114300" y="76200"/>
            <a:ext cx="3810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9" name="Straight Connector 8"/>
          <p:cNvCxnSpPr/>
          <p:nvPr/>
        </p:nvCxnSpPr>
        <p:spPr>
          <a:xfrm>
            <a:off x="2895600" y="5435600"/>
            <a:ext cx="1676400" cy="355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697480" y="5435600"/>
            <a:ext cx="1645920" cy="355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09720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609600" y="462548"/>
            <a:ext cx="8077200" cy="6019800"/>
          </a:xfrm>
        </p:spPr>
        <p:txBody>
          <a:bodyPr>
            <a:normAutofit/>
          </a:bodyPr>
          <a:lstStyle/>
          <a:p>
            <a:pPr algn="justLow" rtl="1">
              <a:lnSpc>
                <a:spcPct val="150000"/>
              </a:lnSpc>
              <a:buNone/>
            </a:pPr>
            <a:r>
              <a:rPr lang="fa-IR" sz="2600" b="1" dirty="0" smtClean="0">
                <a:solidFill>
                  <a:schemeClr val="accent1">
                    <a:lumMod val="50000"/>
                  </a:schemeClr>
                </a:solidFill>
              </a:rPr>
              <a:t>در این</a:t>
            </a:r>
            <a:r>
              <a:rPr lang="en-US" sz="2600" b="1" dirty="0" smtClean="0">
                <a:solidFill>
                  <a:schemeClr val="accent1">
                    <a:lumMod val="50000"/>
                  </a:schemeClr>
                </a:solidFill>
              </a:rPr>
              <a:t> </a:t>
            </a:r>
            <a:r>
              <a:rPr lang="fa-IR" sz="2600" b="1" dirty="0" smtClean="0">
                <a:solidFill>
                  <a:schemeClr val="accent1">
                    <a:lumMod val="50000"/>
                  </a:schemeClr>
                </a:solidFill>
              </a:rPr>
              <a:t>حالت جداول حاصله آنومالی های </a:t>
            </a:r>
            <a:r>
              <a:rPr lang="en-US" sz="2600" b="1" dirty="0" smtClean="0">
                <a:solidFill>
                  <a:schemeClr val="accent1">
                    <a:lumMod val="50000"/>
                  </a:schemeClr>
                </a:solidFill>
              </a:rPr>
              <a:t>second</a:t>
            </a:r>
            <a:r>
              <a:rPr lang="fa-IR" sz="2600" b="1" dirty="0" smtClean="0">
                <a:solidFill>
                  <a:schemeClr val="accent1">
                    <a:lumMod val="50000"/>
                  </a:schemeClr>
                </a:solidFill>
              </a:rPr>
              <a:t> را ندارند.</a:t>
            </a:r>
          </a:p>
          <a:p>
            <a:pPr algn="justLow" rtl="1">
              <a:lnSpc>
                <a:spcPct val="150000"/>
              </a:lnSpc>
              <a:buNone/>
            </a:pPr>
            <a:endParaRPr lang="fa-IR" sz="2400" dirty="0" smtClean="0"/>
          </a:p>
          <a:p>
            <a:pPr algn="justLow" rtl="1">
              <a:lnSpc>
                <a:spcPct val="150000"/>
              </a:lnSpc>
              <a:buNone/>
            </a:pPr>
            <a:r>
              <a:rPr lang="fa-IR" sz="2400" dirty="0" smtClean="0"/>
              <a:t>در بهنگام سازی وضعیت یک شهر فقط یک بار در رابطه </a:t>
            </a:r>
            <a:r>
              <a:rPr lang="en-US" sz="2400" dirty="0" smtClean="0"/>
              <a:t>CS</a:t>
            </a:r>
            <a:r>
              <a:rPr lang="fa-IR" sz="2400" b="1" dirty="0" smtClean="0"/>
              <a:t> </a:t>
            </a:r>
            <a:r>
              <a:rPr lang="fa-IR" sz="2400" dirty="0" smtClean="0"/>
              <a:t>وجود دارد و لذا با مشکل بهنگام سازی منتشر شونده مواجه نیستیم.</a:t>
            </a:r>
          </a:p>
          <a:p>
            <a:pPr algn="just" rtl="1">
              <a:lnSpc>
                <a:spcPct val="150000"/>
              </a:lnSpc>
              <a:buNone/>
            </a:pPr>
            <a:endParaRPr lang="fa-IR" sz="2400" dirty="0" smtClean="0"/>
          </a:p>
          <a:p>
            <a:pPr algn="just" rtl="1">
              <a:lnSpc>
                <a:spcPct val="150000"/>
              </a:lnSpc>
              <a:buNone/>
            </a:pPr>
            <a:endParaRPr lang="fa-IR" dirty="0"/>
          </a:p>
          <a:p>
            <a:pPr algn="just" rtl="1">
              <a:lnSpc>
                <a:spcPct val="150000"/>
              </a:lnSpc>
              <a:buNone/>
            </a:pPr>
            <a:endParaRPr lang="fa-IR" sz="2400" dirty="0" smtClean="0"/>
          </a:p>
          <a:p>
            <a:pPr algn="just" rtl="1">
              <a:lnSpc>
                <a:spcPct val="150000"/>
              </a:lnSpc>
              <a:buNone/>
            </a:pPr>
            <a:endParaRPr lang="fa-IR" dirty="0"/>
          </a:p>
          <a:p>
            <a:pPr algn="just" rtl="1">
              <a:lnSpc>
                <a:spcPct val="150000"/>
              </a:lnSpc>
              <a:buNone/>
            </a:pPr>
            <a:endParaRPr lang="fa-IR" sz="2400" dirty="0" smtClean="0"/>
          </a:p>
          <a:p>
            <a:pPr algn="just" rtl="1">
              <a:lnSpc>
                <a:spcPct val="150000"/>
              </a:lnSpc>
              <a:buNone/>
            </a:pPr>
            <a:endParaRPr lang="en-US" sz="2400" dirty="0"/>
          </a:p>
        </p:txBody>
      </p:sp>
      <p:graphicFrame>
        <p:nvGraphicFramePr>
          <p:cNvPr id="3" name="جدول 3"/>
          <p:cNvGraphicFramePr>
            <a:graphicFrameLocks noGrp="1"/>
          </p:cNvGraphicFramePr>
          <p:nvPr>
            <p:extLst>
              <p:ext uri="{D42A27DB-BD31-4B8C-83A1-F6EECF244321}">
                <p14:modId xmlns:p14="http://schemas.microsoft.com/office/powerpoint/2010/main" val="478511873"/>
              </p:ext>
            </p:extLst>
          </p:nvPr>
        </p:nvGraphicFramePr>
        <p:xfrm>
          <a:off x="2506980" y="3886200"/>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z="1200" smtClean="0">
                          <a:solidFill>
                            <a:schemeClr val="tx1"/>
                          </a:solidFill>
                        </a:rPr>
                        <a:t>S1</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S2</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S3</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S4</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rtl="1"/>
                      <a:r>
                        <a:rPr lang="en-US" sz="1200" smtClean="0">
                          <a:solidFill>
                            <a:schemeClr val="tx1"/>
                          </a:solidFill>
                        </a:rPr>
                        <a:t>S5</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1"/>
                      <a:r>
                        <a:rPr lang="en-US" sz="1200" dirty="0" smtClean="0">
                          <a:solidFill>
                            <a:schemeClr val="tx1"/>
                          </a:solidFill>
                        </a:rPr>
                        <a:t>C1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4" name="جدول 4"/>
          <p:cNvGraphicFramePr>
            <a:graphicFrameLocks noGrp="1"/>
          </p:cNvGraphicFramePr>
          <p:nvPr>
            <p:extLst>
              <p:ext uri="{D42A27DB-BD31-4B8C-83A1-F6EECF244321}">
                <p14:modId xmlns:p14="http://schemas.microsoft.com/office/powerpoint/2010/main" val="2621738329"/>
              </p:ext>
            </p:extLst>
          </p:nvPr>
        </p:nvGraphicFramePr>
        <p:xfrm>
          <a:off x="5770880" y="3982849"/>
          <a:ext cx="1280160" cy="1097280"/>
        </p:xfrm>
        <a:graphic>
          <a:graphicData uri="http://schemas.openxmlformats.org/drawingml/2006/table">
            <a:tbl>
              <a:tblPr firstRow="1" bandRow="1">
                <a:tableStyleId>{F5AB1C69-6EDB-4FF4-983F-18BD219EF322}</a:tableStyleId>
              </a:tblPr>
              <a:tblGrid>
                <a:gridCol w="640080"/>
                <a:gridCol w="640080"/>
              </a:tblGrid>
              <a:tr h="182880">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1200" dirty="0" smtClean="0">
                          <a:solidFill>
                            <a:schemeClr val="tx1"/>
                          </a:solidFill>
                        </a:rPr>
                        <a:t>Status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182880">
                <a:tc>
                  <a:txBody>
                    <a:bodyPr/>
                    <a:lstStyle/>
                    <a:p>
                      <a:pPr algn="ctr" rtl="1"/>
                      <a:r>
                        <a:rPr lang="en-US" sz="1200" dirty="0" smtClean="0">
                          <a:solidFill>
                            <a:schemeClr val="tx1"/>
                          </a:solidFill>
                        </a:rPr>
                        <a:t>C1</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c>
                  <a:txBody>
                    <a:bodyPr/>
                    <a:lstStyle/>
                    <a:p>
                      <a:pPr algn="ctr" rtl="1"/>
                      <a:r>
                        <a:rPr lang="en-US" sz="1200" dirty="0" smtClean="0">
                          <a:solidFill>
                            <a:schemeClr val="tx1"/>
                          </a:solidFill>
                        </a:rPr>
                        <a:t>30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F46C"/>
                    </a:solidFill>
                  </a:tcPr>
                </a:tc>
              </a:tr>
              <a:tr h="182880">
                <a:tc>
                  <a:txBody>
                    <a:bodyPr/>
                    <a:lstStyle/>
                    <a:p>
                      <a:pPr algn="ctr" rtl="1"/>
                      <a:r>
                        <a:rPr lang="en-US" sz="1200" dirty="0" smtClean="0">
                          <a:solidFill>
                            <a:schemeClr val="tx1"/>
                          </a:solidFill>
                        </a:rPr>
                        <a:t>C2</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1"/>
                      <a:r>
                        <a:rPr lang="en-US" sz="1200" dirty="0" smtClean="0">
                          <a:solidFill>
                            <a:schemeClr val="tx1"/>
                          </a:solidFill>
                        </a:rPr>
                        <a:t>20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182880">
                <a:tc>
                  <a:txBody>
                    <a:bodyPr/>
                    <a:lstStyle/>
                    <a:p>
                      <a:pPr algn="ctr" rtl="1"/>
                      <a:r>
                        <a:rPr lang="en-US" sz="1200" dirty="0" smtClean="0">
                          <a:solidFill>
                            <a:schemeClr val="tx1"/>
                          </a:solidFill>
                        </a:rPr>
                        <a:t>C3</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7A7"/>
                    </a:solidFill>
                  </a:tcPr>
                </a:tc>
                <a:tc>
                  <a:txBody>
                    <a:bodyPr/>
                    <a:lstStyle/>
                    <a:p>
                      <a:pPr algn="ctr" rtl="1"/>
                      <a:r>
                        <a:rPr lang="en-US" sz="1200" dirty="0" smtClean="0">
                          <a:solidFill>
                            <a:schemeClr val="tx1"/>
                          </a:solidFill>
                        </a:rPr>
                        <a:t>10</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7A7"/>
                    </a:solidFill>
                  </a:tcPr>
                </a:tc>
              </a:tr>
            </a:tbl>
          </a:graphicData>
        </a:graphic>
      </p:graphicFrame>
      <p:sp>
        <p:nvSpPr>
          <p:cNvPr id="5" name="کادر متن 5"/>
          <p:cNvSpPr txBox="1"/>
          <p:nvPr/>
        </p:nvSpPr>
        <p:spPr>
          <a:xfrm>
            <a:off x="1783080" y="3953659"/>
            <a:ext cx="609600" cy="276999"/>
          </a:xfrm>
          <a:prstGeom prst="rect">
            <a:avLst/>
          </a:prstGeom>
          <a:noFill/>
        </p:spPr>
        <p:txBody>
          <a:bodyPr wrap="square" rtlCol="0">
            <a:spAutoFit/>
          </a:bodyPr>
          <a:lstStyle/>
          <a:p>
            <a:pPr algn="ctr"/>
            <a:r>
              <a:rPr lang="en-US" sz="1200" b="1" dirty="0" smtClean="0"/>
              <a:t>SC</a:t>
            </a:r>
            <a:endParaRPr lang="en-US" sz="1200" b="1" dirty="0"/>
          </a:p>
        </p:txBody>
      </p:sp>
      <p:sp>
        <p:nvSpPr>
          <p:cNvPr id="6" name="کادر متن 6"/>
          <p:cNvSpPr txBox="1"/>
          <p:nvPr/>
        </p:nvSpPr>
        <p:spPr>
          <a:xfrm>
            <a:off x="5135880" y="3957449"/>
            <a:ext cx="609600" cy="276999"/>
          </a:xfrm>
          <a:prstGeom prst="rect">
            <a:avLst/>
          </a:prstGeom>
          <a:noFill/>
        </p:spPr>
        <p:txBody>
          <a:bodyPr wrap="square" rtlCol="0">
            <a:spAutoFit/>
          </a:bodyPr>
          <a:lstStyle/>
          <a:p>
            <a:pPr algn="ctr"/>
            <a:r>
              <a:rPr lang="en-US" sz="1200" b="1" dirty="0" smtClean="0"/>
              <a:t>CS</a:t>
            </a:r>
            <a:endParaRPr lang="en-US" sz="1200" b="1" dirty="0"/>
          </a:p>
        </p:txBody>
      </p:sp>
    </p:spTree>
    <p:extLst>
      <p:ext uri="{BB962C8B-B14F-4D97-AF65-F5344CB8AC3E}">
        <p14:creationId xmlns:p14="http://schemas.microsoft.com/office/powerpoint/2010/main" val="2764963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229600" cy="6019800"/>
          </a:xfrm>
        </p:spPr>
        <p:txBody>
          <a:bodyPr>
            <a:normAutofit/>
          </a:bodyPr>
          <a:lstStyle/>
          <a:p>
            <a:pPr algn="justLow" rtl="1">
              <a:lnSpc>
                <a:spcPct val="150000"/>
              </a:lnSpc>
              <a:buNone/>
            </a:pPr>
            <a:r>
              <a:rPr lang="fa-IR" sz="2400" dirty="0" smtClean="0"/>
              <a:t>روابط </a:t>
            </a:r>
            <a:r>
              <a:rPr lang="en-US" sz="2400" dirty="0" smtClean="0"/>
              <a:t>CS , SC</a:t>
            </a:r>
            <a:r>
              <a:rPr lang="fa-IR" sz="2400" dirty="0" smtClean="0"/>
              <a:t> هر دو </a:t>
            </a:r>
            <a:r>
              <a:rPr lang="en-US" sz="2400" dirty="0" smtClean="0"/>
              <a:t>3NF</a:t>
            </a:r>
            <a:r>
              <a:rPr lang="fa-IR" sz="2400" dirty="0" smtClean="0"/>
              <a:t> هستند.</a:t>
            </a:r>
            <a:endParaRPr lang="en-US" sz="2400" dirty="0" smtClean="0"/>
          </a:p>
          <a:p>
            <a:pPr algn="justLow" rtl="1">
              <a:lnSpc>
                <a:spcPct val="150000"/>
              </a:lnSpc>
              <a:buNone/>
            </a:pPr>
            <a:endParaRPr lang="en-US" dirty="0"/>
          </a:p>
          <a:p>
            <a:pPr algn="justLow" rtl="1">
              <a:lnSpc>
                <a:spcPct val="150000"/>
              </a:lnSpc>
              <a:buNone/>
            </a:pPr>
            <a:endParaRPr lang="en-US" sz="2400" dirty="0" smtClean="0"/>
          </a:p>
          <a:p>
            <a:pPr algn="justLow" rtl="1">
              <a:lnSpc>
                <a:spcPct val="150000"/>
              </a:lnSpc>
              <a:buNone/>
            </a:pPr>
            <a:endParaRPr lang="en-US" dirty="0"/>
          </a:p>
          <a:p>
            <a:pPr algn="justLow" rtl="1">
              <a:lnSpc>
                <a:spcPct val="150000"/>
              </a:lnSpc>
              <a:buNone/>
            </a:pPr>
            <a:endParaRPr lang="fa-IR" sz="2400" dirty="0" smtClean="0"/>
          </a:p>
          <a:p>
            <a:pPr algn="justLow" rtl="1">
              <a:lnSpc>
                <a:spcPct val="150000"/>
              </a:lnSpc>
              <a:buNone/>
            </a:pPr>
            <a:r>
              <a:rPr lang="fa-IR" sz="2400" b="1" u="sng" dirty="0" smtClean="0"/>
              <a:t>نکته:</a:t>
            </a:r>
          </a:p>
          <a:p>
            <a:pPr algn="justLow" rtl="1">
              <a:lnSpc>
                <a:spcPct val="150000"/>
              </a:lnSpc>
              <a:buNone/>
            </a:pPr>
            <a:r>
              <a:rPr lang="fa-IR" sz="2400" dirty="0" smtClean="0"/>
              <a:t>همیشه می توان رابطه ای را که </a:t>
            </a:r>
            <a:r>
              <a:rPr lang="en-US" sz="2400" dirty="0" smtClean="0"/>
              <a:t>2NF</a:t>
            </a:r>
            <a:r>
              <a:rPr lang="fa-IR" sz="2400" dirty="0" smtClean="0"/>
              <a:t> است به رابطه های </a:t>
            </a:r>
            <a:r>
              <a:rPr lang="en-US" sz="2400" dirty="0" smtClean="0"/>
              <a:t>3NF</a:t>
            </a:r>
            <a:r>
              <a:rPr lang="fa-IR" sz="2400" dirty="0" smtClean="0"/>
              <a:t> تبدیل کرد و</a:t>
            </a:r>
            <a:r>
              <a:rPr lang="en-US" sz="2400" smtClean="0"/>
              <a:t> </a:t>
            </a:r>
            <a:r>
              <a:rPr lang="fa-IR" sz="2400" smtClean="0"/>
              <a:t>در </a:t>
            </a:r>
            <a:r>
              <a:rPr lang="fa-IR" sz="2400" dirty="0" smtClean="0"/>
              <a:t>این تبدیل هیچگونه گمشدگی اطلاعات نخواهیم داشت.</a:t>
            </a:r>
          </a:p>
          <a:p>
            <a:pPr algn="just" rtl="1">
              <a:lnSpc>
                <a:spcPct val="150000"/>
              </a:lnSpc>
              <a:buNone/>
            </a:pPr>
            <a:endParaRPr lang="en-US" sz="2400" dirty="0"/>
          </a:p>
        </p:txBody>
      </p:sp>
      <p:sp>
        <p:nvSpPr>
          <p:cNvPr id="5" name="کادر متن 5"/>
          <p:cNvSpPr txBox="1"/>
          <p:nvPr/>
        </p:nvSpPr>
        <p:spPr>
          <a:xfrm>
            <a:off x="2506980" y="1835034"/>
            <a:ext cx="609600" cy="369332"/>
          </a:xfrm>
          <a:prstGeom prst="rect">
            <a:avLst/>
          </a:prstGeom>
          <a:noFill/>
        </p:spPr>
        <p:txBody>
          <a:bodyPr wrap="square" rtlCol="0">
            <a:spAutoFit/>
          </a:bodyPr>
          <a:lstStyle/>
          <a:p>
            <a:pPr algn="ctr"/>
            <a:r>
              <a:rPr lang="en-US" b="1" dirty="0" smtClean="0"/>
              <a:t>SC</a:t>
            </a:r>
            <a:endParaRPr lang="en-US" b="1" dirty="0"/>
          </a:p>
        </p:txBody>
      </p:sp>
      <p:sp>
        <p:nvSpPr>
          <p:cNvPr id="6" name="کادر متن 6"/>
          <p:cNvSpPr txBox="1"/>
          <p:nvPr/>
        </p:nvSpPr>
        <p:spPr>
          <a:xfrm>
            <a:off x="6697980" y="1858012"/>
            <a:ext cx="609600" cy="369332"/>
          </a:xfrm>
          <a:prstGeom prst="rect">
            <a:avLst/>
          </a:prstGeom>
          <a:noFill/>
        </p:spPr>
        <p:txBody>
          <a:bodyPr wrap="square" rtlCol="0">
            <a:spAutoFit/>
          </a:bodyPr>
          <a:lstStyle/>
          <a:p>
            <a:pPr algn="ctr"/>
            <a:r>
              <a:rPr lang="en-US" b="1" dirty="0" smtClean="0"/>
              <a:t>CS</a:t>
            </a:r>
            <a:endParaRPr lang="en-US" b="1" dirty="0"/>
          </a:p>
        </p:txBody>
      </p:sp>
      <p:sp>
        <p:nvSpPr>
          <p:cNvPr id="7" name="Rectangle 6"/>
          <p:cNvSpPr/>
          <p:nvPr/>
        </p:nvSpPr>
        <p:spPr>
          <a:xfrm>
            <a:off x="1402080" y="243840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a:t>
            </a:r>
            <a:endParaRPr lang="en-US">
              <a:solidFill>
                <a:schemeClr val="tx1"/>
              </a:solidFill>
            </a:endParaRPr>
          </a:p>
        </p:txBody>
      </p:sp>
      <p:sp>
        <p:nvSpPr>
          <p:cNvPr id="8" name="Rectangle 7"/>
          <p:cNvSpPr/>
          <p:nvPr/>
        </p:nvSpPr>
        <p:spPr>
          <a:xfrm>
            <a:off x="5593080" y="243840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city</a:t>
            </a:r>
            <a:endParaRPr lang="en-US">
              <a:solidFill>
                <a:schemeClr val="tx1"/>
              </a:solidFill>
            </a:endParaRPr>
          </a:p>
        </p:txBody>
      </p:sp>
      <p:sp>
        <p:nvSpPr>
          <p:cNvPr id="9" name="Rectangle 8"/>
          <p:cNvSpPr/>
          <p:nvPr/>
        </p:nvSpPr>
        <p:spPr>
          <a:xfrm>
            <a:off x="7498080" y="243840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status</a:t>
            </a:r>
            <a:endParaRPr lang="en-US">
              <a:solidFill>
                <a:schemeClr val="tx1"/>
              </a:solidFill>
            </a:endParaRPr>
          </a:p>
        </p:txBody>
      </p:sp>
      <p:sp>
        <p:nvSpPr>
          <p:cNvPr id="10" name="Rectangle 9"/>
          <p:cNvSpPr/>
          <p:nvPr/>
        </p:nvSpPr>
        <p:spPr>
          <a:xfrm>
            <a:off x="3307080" y="243840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city</a:t>
            </a:r>
            <a:endParaRPr lang="en-US">
              <a:solidFill>
                <a:schemeClr val="tx1"/>
              </a:solidFill>
            </a:endParaRPr>
          </a:p>
        </p:txBody>
      </p:sp>
      <p:cxnSp>
        <p:nvCxnSpPr>
          <p:cNvPr id="11" name="متصل کننده پیکان مستقیم 12"/>
          <p:cNvCxnSpPr>
            <a:stCxn id="7" idx="3"/>
            <a:endCxn id="10" idx="1"/>
          </p:cNvCxnSpPr>
          <p:nvPr/>
        </p:nvCxnSpPr>
        <p:spPr>
          <a:xfrm>
            <a:off x="2316480" y="2667000"/>
            <a:ext cx="990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متصل کننده پیکان مستقیم 14"/>
          <p:cNvCxnSpPr>
            <a:stCxn id="8" idx="3"/>
            <a:endCxn id="9" idx="1"/>
          </p:cNvCxnSpPr>
          <p:nvPr/>
        </p:nvCxnSpPr>
        <p:spPr>
          <a:xfrm>
            <a:off x="6507480" y="2667000"/>
            <a:ext cx="990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962671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077200" cy="5867400"/>
          </a:xfrm>
        </p:spPr>
        <p:txBody>
          <a:bodyPr>
            <a:normAutofit/>
          </a:bodyPr>
          <a:lstStyle/>
          <a:p>
            <a:pPr algn="ctr" rtl="1">
              <a:lnSpc>
                <a:spcPct val="150000"/>
              </a:lnSpc>
              <a:buNone/>
            </a:pPr>
            <a:r>
              <a:rPr lang="fa-IR" sz="3500" b="1" dirty="0" smtClean="0">
                <a:solidFill>
                  <a:schemeClr val="accent1">
                    <a:lumMod val="50000"/>
                  </a:schemeClr>
                </a:solidFill>
              </a:rPr>
              <a:t>تجزیه مطلوب (خوب)</a:t>
            </a:r>
            <a:endParaRPr lang="en-US" sz="3500" b="1" dirty="0" smtClean="0">
              <a:solidFill>
                <a:schemeClr val="accent1">
                  <a:lumMod val="50000"/>
                </a:schemeClr>
              </a:solidFill>
            </a:endParaRPr>
          </a:p>
          <a:p>
            <a:pPr algn="just" rtl="1">
              <a:lnSpc>
                <a:spcPct val="150000"/>
              </a:lnSpc>
              <a:buNone/>
            </a:pPr>
            <a:endParaRPr lang="fa-IR" sz="3500" b="1" dirty="0" smtClean="0">
              <a:solidFill>
                <a:schemeClr val="accent1">
                  <a:lumMod val="50000"/>
                </a:schemeClr>
              </a:solidFill>
            </a:endParaRPr>
          </a:p>
          <a:p>
            <a:pPr algn="just" rtl="1">
              <a:lnSpc>
                <a:spcPct val="150000"/>
              </a:lnSpc>
              <a:buNone/>
            </a:pPr>
            <a:r>
              <a:rPr lang="fa-IR" sz="2600" dirty="0" smtClean="0"/>
              <a:t>تا این جا برای تبدیل روابط </a:t>
            </a:r>
            <a:r>
              <a:rPr lang="en-US" sz="2600" dirty="0" smtClean="0"/>
              <a:t>1NF</a:t>
            </a:r>
            <a:r>
              <a:rPr lang="fa-IR" sz="2600" dirty="0" smtClean="0"/>
              <a:t> به</a:t>
            </a:r>
            <a:r>
              <a:rPr lang="en-US" sz="2600" dirty="0" smtClean="0"/>
              <a:t>2NF </a:t>
            </a:r>
            <a:r>
              <a:rPr lang="fa-IR" sz="2600" dirty="0" smtClean="0"/>
              <a:t>  و همچنین </a:t>
            </a:r>
            <a:r>
              <a:rPr lang="en-US" sz="2600" dirty="0" smtClean="0"/>
              <a:t>2NF</a:t>
            </a:r>
            <a:r>
              <a:rPr lang="fa-IR" sz="2600" dirty="0" smtClean="0"/>
              <a:t> به </a:t>
            </a:r>
            <a:r>
              <a:rPr lang="en-US" sz="2600" dirty="0" smtClean="0"/>
              <a:t>3NF</a:t>
            </a:r>
            <a:r>
              <a:rPr lang="fa-IR" sz="2600" dirty="0" smtClean="0"/>
              <a:t> از عمل تجزیه جداول استفاده کردیم ولی تجزیه یک جدول به صورت های مختلفی امکان پذیر است.</a:t>
            </a:r>
          </a:p>
          <a:p>
            <a:pPr algn="just" rtl="1">
              <a:lnSpc>
                <a:spcPct val="150000"/>
              </a:lnSpc>
              <a:buNone/>
            </a:pPr>
            <a:r>
              <a:rPr lang="fa-IR" sz="2600" dirty="0" smtClean="0"/>
              <a:t>سوال اصلی آن است که یک جدول چگونه باید تجزیه شود، یعنی در هر زیر جدول چه صفاتی باید قرار داده شود؟</a:t>
            </a:r>
          </a:p>
        </p:txBody>
      </p:sp>
    </p:spTree>
    <p:extLst>
      <p:ext uri="{BB962C8B-B14F-4D97-AF65-F5344CB8AC3E}">
        <p14:creationId xmlns:p14="http://schemas.microsoft.com/office/powerpoint/2010/main" val="42162057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457200"/>
            <a:ext cx="7543800" cy="1066800"/>
          </a:xfrm>
        </p:spPr>
        <p:txBody>
          <a:bodyPr/>
          <a:lstStyle/>
          <a:p>
            <a:r>
              <a:rPr lang="fa-IR" dirty="0"/>
              <a:t>نرمال سازی چیست؟</a:t>
            </a:r>
            <a:endParaRPr lang="en-US" dirty="0"/>
          </a:p>
        </p:txBody>
      </p:sp>
      <p:sp>
        <p:nvSpPr>
          <p:cNvPr id="4" name="Content Placeholder 3"/>
          <p:cNvSpPr>
            <a:spLocks noGrp="1"/>
          </p:cNvSpPr>
          <p:nvPr>
            <p:ph idx="1"/>
          </p:nvPr>
        </p:nvSpPr>
        <p:spPr>
          <a:xfrm>
            <a:off x="914400" y="1752600"/>
            <a:ext cx="7391400" cy="4419600"/>
          </a:xfrm>
        </p:spPr>
        <p:txBody>
          <a:bodyPr>
            <a:normAutofit lnSpcReduction="10000"/>
          </a:bodyPr>
          <a:lstStyle/>
          <a:p>
            <a:pPr marL="0" indent="0" algn="ctr">
              <a:buNone/>
            </a:pPr>
            <a:r>
              <a:rPr lang="fa-IR" dirty="0"/>
              <a:t>هنگام طراحی یک بانک اطلاعاتی رابطه ای، این سوال مهم مطرح می شود که : </a:t>
            </a:r>
            <a:endParaRPr lang="fa-IR" dirty="0" smtClean="0"/>
          </a:p>
          <a:p>
            <a:pPr marL="0" indent="0" algn="ctr">
              <a:buNone/>
            </a:pPr>
            <a:endParaRPr lang="fa-IR" dirty="0"/>
          </a:p>
          <a:p>
            <a:pPr marL="0" indent="0" algn="ctr">
              <a:buNone/>
            </a:pPr>
            <a:endParaRPr lang="fa-IR" b="1" dirty="0" smtClean="0">
              <a:solidFill>
                <a:schemeClr val="accent1">
                  <a:lumMod val="50000"/>
                </a:schemeClr>
              </a:solidFill>
            </a:endParaRPr>
          </a:p>
          <a:p>
            <a:pPr marL="0" indent="0" algn="ctr">
              <a:buNone/>
            </a:pPr>
            <a:r>
              <a:rPr lang="fa-IR" b="1" dirty="0" smtClean="0">
                <a:solidFill>
                  <a:schemeClr val="accent1">
                    <a:lumMod val="50000"/>
                  </a:schemeClr>
                </a:solidFill>
              </a:rPr>
              <a:t>« با </a:t>
            </a:r>
            <a:r>
              <a:rPr lang="fa-IR" b="1" dirty="0">
                <a:solidFill>
                  <a:schemeClr val="accent1">
                    <a:lumMod val="50000"/>
                  </a:schemeClr>
                </a:solidFill>
              </a:rPr>
              <a:t>توجه به داده های عملیاتی و ارتباط بین </a:t>
            </a:r>
            <a:r>
              <a:rPr lang="fa-IR" b="1" dirty="0" smtClean="0">
                <a:solidFill>
                  <a:schemeClr val="accent1">
                    <a:lumMod val="50000"/>
                  </a:schemeClr>
                </a:solidFill>
              </a:rPr>
              <a:t>موجودیت ها</a:t>
            </a:r>
            <a:r>
              <a:rPr lang="fa-IR" b="1" dirty="0">
                <a:solidFill>
                  <a:schemeClr val="accent1">
                    <a:lumMod val="50000"/>
                  </a:schemeClr>
                </a:solidFill>
              </a:rPr>
              <a:t>، چند جدول می بایست طراحی کرد؟ </a:t>
            </a:r>
            <a:endParaRPr lang="fa-IR" b="1" dirty="0" smtClean="0">
              <a:solidFill>
                <a:schemeClr val="accent1">
                  <a:lumMod val="50000"/>
                </a:schemeClr>
              </a:solidFill>
            </a:endParaRPr>
          </a:p>
          <a:p>
            <a:pPr marL="0" indent="0" algn="ctr">
              <a:buNone/>
            </a:pPr>
            <a:r>
              <a:rPr lang="fa-IR" b="1" dirty="0" smtClean="0">
                <a:solidFill>
                  <a:schemeClr val="accent1">
                    <a:lumMod val="50000"/>
                  </a:schemeClr>
                </a:solidFill>
              </a:rPr>
              <a:t>در </a:t>
            </a:r>
            <a:r>
              <a:rPr lang="fa-IR" b="1" dirty="0">
                <a:solidFill>
                  <a:schemeClr val="accent1">
                    <a:lumMod val="50000"/>
                  </a:schemeClr>
                </a:solidFill>
              </a:rPr>
              <a:t>هر جدول چه فیلد هایی باید قرار گیرد؟ رابطه </a:t>
            </a:r>
            <a:r>
              <a:rPr lang="fa-IR" b="1" dirty="0" smtClean="0">
                <a:solidFill>
                  <a:schemeClr val="accent1">
                    <a:lumMod val="50000"/>
                  </a:schemeClr>
                </a:solidFill>
              </a:rPr>
              <a:t>جدول ها </a:t>
            </a:r>
            <a:r>
              <a:rPr lang="fa-IR" b="1" dirty="0">
                <a:solidFill>
                  <a:schemeClr val="accent1">
                    <a:lumMod val="50000"/>
                  </a:schemeClr>
                </a:solidFill>
              </a:rPr>
              <a:t>باید چگونه باشد</a:t>
            </a:r>
            <a:r>
              <a:rPr lang="fa-IR" b="1" dirty="0" smtClean="0">
                <a:solidFill>
                  <a:schemeClr val="accent1">
                    <a:lumMod val="50000"/>
                  </a:schemeClr>
                </a:solidFill>
              </a:rPr>
              <a:t>؟» </a:t>
            </a:r>
          </a:p>
          <a:p>
            <a:pPr marL="0" indent="0" algn="ctr">
              <a:buNone/>
            </a:pPr>
            <a:endParaRPr lang="fa-IR" dirty="0"/>
          </a:p>
          <a:p>
            <a:pPr marL="0" indent="0" algn="ctr">
              <a:buNone/>
            </a:pPr>
            <a:endParaRPr lang="fa-IR" dirty="0" smtClean="0"/>
          </a:p>
          <a:p>
            <a:pPr marL="0" indent="0" algn="ctr">
              <a:buNone/>
            </a:pPr>
            <a:r>
              <a:rPr lang="fa-IR" dirty="0" smtClean="0"/>
              <a:t> </a:t>
            </a:r>
            <a:r>
              <a:rPr lang="fa-IR" dirty="0"/>
              <a:t>در این فصل به این سوالات پاسخ می گوییم</a:t>
            </a:r>
            <a:r>
              <a:rPr lang="fa-IR" dirty="0" smtClean="0"/>
              <a:t>.</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807856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381000"/>
            <a:ext cx="8229600" cy="5867400"/>
          </a:xfrm>
        </p:spPr>
        <p:txBody>
          <a:bodyPr>
            <a:normAutofit/>
          </a:bodyPr>
          <a:lstStyle/>
          <a:p>
            <a:pPr algn="ctr" rtl="1">
              <a:lnSpc>
                <a:spcPct val="150000"/>
              </a:lnSpc>
              <a:buNone/>
            </a:pPr>
            <a:r>
              <a:rPr lang="fa-IR" sz="3500" b="1" dirty="0" smtClean="0">
                <a:solidFill>
                  <a:schemeClr val="accent1">
                    <a:lumMod val="50000"/>
                  </a:schemeClr>
                </a:solidFill>
              </a:rPr>
              <a:t>تجزیه مطلوب (خوب)</a:t>
            </a:r>
          </a:p>
          <a:p>
            <a:pPr algn="justLow" rtl="1">
              <a:lnSpc>
                <a:spcPct val="150000"/>
              </a:lnSpc>
              <a:buNone/>
            </a:pPr>
            <a:r>
              <a:rPr lang="fa-IR" sz="2600" b="1" u="sng" dirty="0" smtClean="0"/>
              <a:t>تعریف:</a:t>
            </a:r>
          </a:p>
          <a:p>
            <a:pPr algn="just" rtl="1">
              <a:lnSpc>
                <a:spcPct val="150000"/>
              </a:lnSpc>
              <a:buNone/>
            </a:pPr>
            <a:r>
              <a:rPr lang="fa-IR" sz="2600" dirty="0" smtClean="0"/>
              <a:t>تجزیه ای که در آن با پیوند رابطه های حاصل از تجزیه، همان محتوای اطلاعاتی رابطه اولیه بدست آید و اطلاعات اضافی و زاید (ناموجود در رابطه اولیه) پدید نیاید و بعلاوه تمام وابستگی های تابعی رابطه اولیه محفوظ بمانند تجزیه ای مطلوب است.</a:t>
            </a:r>
          </a:p>
          <a:p>
            <a:pPr algn="ctr" rtl="1">
              <a:lnSpc>
                <a:spcPct val="150000"/>
              </a:lnSpc>
              <a:buNone/>
            </a:pPr>
            <a:r>
              <a:rPr lang="fa-IR" sz="3200" b="1" dirty="0" smtClean="0">
                <a:solidFill>
                  <a:schemeClr val="accent1">
                    <a:lumMod val="50000"/>
                  </a:schemeClr>
                </a:solidFill>
              </a:rPr>
              <a:t>به عبارت دیگر تجزیه ای خوب است که بدون زواید و حافظ وابستگی ها باشد.</a:t>
            </a:r>
            <a:endParaRPr lang="en-US" sz="3200" b="1" dirty="0">
              <a:solidFill>
                <a:schemeClr val="accent1">
                  <a:lumMod val="50000"/>
                </a:schemeClr>
              </a:solidFill>
            </a:endParaRPr>
          </a:p>
        </p:txBody>
      </p:sp>
    </p:spTree>
    <p:extLst>
      <p:ext uri="{BB962C8B-B14F-4D97-AF65-F5344CB8AC3E}">
        <p14:creationId xmlns:p14="http://schemas.microsoft.com/office/powerpoint/2010/main" val="3425377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0"/>
            <a:ext cx="8229600" cy="3352800"/>
          </a:xfrm>
        </p:spPr>
        <p:txBody>
          <a:bodyPr>
            <a:normAutofit fontScale="92500"/>
          </a:bodyPr>
          <a:lstStyle/>
          <a:p>
            <a:pPr algn="justLow" rtl="1">
              <a:lnSpc>
                <a:spcPct val="150000"/>
              </a:lnSpc>
              <a:buNone/>
            </a:pPr>
            <a:r>
              <a:rPr lang="fa-IR" sz="2400" b="1" u="sng" dirty="0" smtClean="0"/>
              <a:t>تذکر:</a:t>
            </a:r>
          </a:p>
          <a:p>
            <a:pPr algn="justLow" rtl="1">
              <a:lnSpc>
                <a:spcPct val="150000"/>
              </a:lnSpc>
              <a:buNone/>
            </a:pPr>
            <a:r>
              <a:rPr lang="fa-IR" sz="2400" dirty="0" smtClean="0"/>
              <a:t>همیشه پس از تجزیه یک رابطه به دو رابطه و پیوند مجدد رابطه های حاصله لزوماً به رابطه نخستین نمی رسیم وممکن است در این حالت تاپل های اضافی پدید آید.</a:t>
            </a:r>
          </a:p>
          <a:p>
            <a:pPr algn="justLow" rtl="1">
              <a:lnSpc>
                <a:spcPct val="150000"/>
              </a:lnSpc>
              <a:buNone/>
            </a:pPr>
            <a:r>
              <a:rPr lang="fa-IR" sz="2400" b="1" u="sng" dirty="0" smtClean="0"/>
              <a:t>مثال6:</a:t>
            </a:r>
          </a:p>
          <a:p>
            <a:pPr algn="justLow" rtl="1">
              <a:lnSpc>
                <a:spcPct val="150000"/>
              </a:lnSpc>
              <a:buNone/>
            </a:pPr>
            <a:r>
              <a:rPr lang="fa-IR" sz="2400" dirty="0" smtClean="0"/>
              <a:t>رابطه (</a:t>
            </a:r>
            <a:r>
              <a:rPr lang="en-US" sz="2400" dirty="0" smtClean="0"/>
              <a:t>S#,P#,J#</a:t>
            </a:r>
            <a:r>
              <a:rPr lang="fa-IR" sz="2400" dirty="0" smtClean="0"/>
              <a:t>) </a:t>
            </a:r>
            <a:r>
              <a:rPr lang="en-US" sz="2400" dirty="0" smtClean="0"/>
              <a:t>SPJ</a:t>
            </a:r>
            <a:r>
              <a:rPr lang="fa-IR" sz="2400" dirty="0" smtClean="0"/>
              <a:t> را با بسط زیر در نظر بگیرید که آن را یک بار روی صفات خاصه </a:t>
            </a:r>
            <a:r>
              <a:rPr lang="en-US" sz="2400" dirty="0" smtClean="0"/>
              <a:t>p#</a:t>
            </a:r>
            <a:r>
              <a:rPr lang="fa-IR" sz="2400" dirty="0" smtClean="0"/>
              <a:t>و</a:t>
            </a:r>
            <a:r>
              <a:rPr lang="en-US" sz="2400" dirty="0" smtClean="0"/>
              <a:t>s#</a:t>
            </a:r>
            <a:r>
              <a:rPr lang="fa-IR" sz="2400" dirty="0" smtClean="0"/>
              <a:t> وبار دیگر روی صفات خاصه </a:t>
            </a:r>
            <a:r>
              <a:rPr lang="en-US" sz="2400" dirty="0" smtClean="0"/>
              <a:t>j#</a:t>
            </a:r>
            <a:r>
              <a:rPr lang="fa-IR" sz="2400" dirty="0" smtClean="0"/>
              <a:t> و </a:t>
            </a:r>
            <a:r>
              <a:rPr lang="en-US" sz="2400" dirty="0" smtClean="0"/>
              <a:t>p#</a:t>
            </a:r>
            <a:r>
              <a:rPr lang="fa-IR" sz="2400" dirty="0" smtClean="0"/>
              <a:t> پرتوکرده ایم.</a:t>
            </a:r>
          </a:p>
        </p:txBody>
      </p:sp>
      <p:graphicFrame>
        <p:nvGraphicFramePr>
          <p:cNvPr id="4" name="جدول 3"/>
          <p:cNvGraphicFramePr>
            <a:graphicFrameLocks noGrp="1"/>
          </p:cNvGraphicFramePr>
          <p:nvPr>
            <p:extLst>
              <p:ext uri="{D42A27DB-BD31-4B8C-83A1-F6EECF244321}">
                <p14:modId xmlns:p14="http://schemas.microsoft.com/office/powerpoint/2010/main" val="1441944"/>
              </p:ext>
            </p:extLst>
          </p:nvPr>
        </p:nvGraphicFramePr>
        <p:xfrm>
          <a:off x="1295400" y="4251960"/>
          <a:ext cx="1645920" cy="1859280"/>
        </p:xfrm>
        <a:graphic>
          <a:graphicData uri="http://schemas.openxmlformats.org/drawingml/2006/table">
            <a:tbl>
              <a:tblPr firstRow="1" bandRow="1">
                <a:tableStyleId>{F5AB1C69-6EDB-4FF4-983F-18BD219EF322}</a:tableStyleId>
              </a:tblPr>
              <a:tblGrid>
                <a:gridCol w="548640"/>
                <a:gridCol w="548640"/>
                <a:gridCol w="548640"/>
              </a:tblGrid>
              <a:tr h="0">
                <a:tc>
                  <a:txBody>
                    <a:bodyPr/>
                    <a:lstStyle/>
                    <a:p>
                      <a:pPr algn="ctr" rtl="1"/>
                      <a:r>
                        <a:rPr lang="en-US" sz="2000" dirty="0" smtClean="0">
                          <a:solidFill>
                            <a:schemeClr val="accent1">
                              <a:lumMod val="50000"/>
                            </a:schemeClr>
                          </a:solidFill>
                        </a:rPr>
                        <a:t>S#</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000" smtClean="0">
                          <a:solidFill>
                            <a:schemeClr val="accent1">
                              <a:lumMod val="50000"/>
                            </a:schemeClr>
                          </a:solidFill>
                        </a:rPr>
                        <a:t>P#</a:t>
                      </a:r>
                      <a:endParaRPr lang="en-US" sz="2000" b="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000" dirty="0" smtClean="0">
                          <a:solidFill>
                            <a:schemeClr val="accent1">
                              <a:lumMod val="50000"/>
                            </a:schemeClr>
                          </a:solidFill>
                        </a:rPr>
                        <a:t>J#</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0">
                <a:tc>
                  <a:txBody>
                    <a:bodyPr/>
                    <a:lstStyle/>
                    <a:p>
                      <a:pPr algn="ctr" rtl="1"/>
                      <a:r>
                        <a:rPr lang="en-US" smtClean="0"/>
                        <a:t>S1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dirty="0" smtClean="0"/>
                        <a:t>S1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P2</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smtClean="0"/>
                        <a:t>S2</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smtClean="0"/>
                        <a:t>S1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5" name="جدول 4"/>
          <p:cNvGraphicFramePr>
            <a:graphicFrameLocks noGrp="1"/>
          </p:cNvGraphicFramePr>
          <p:nvPr>
            <p:extLst>
              <p:ext uri="{D42A27DB-BD31-4B8C-83A1-F6EECF244321}">
                <p14:modId xmlns:p14="http://schemas.microsoft.com/office/powerpoint/2010/main" val="3576558662"/>
              </p:ext>
            </p:extLst>
          </p:nvPr>
        </p:nvGraphicFramePr>
        <p:xfrm>
          <a:off x="4038600" y="4572000"/>
          <a:ext cx="1280160" cy="1493520"/>
        </p:xfrm>
        <a:graphic>
          <a:graphicData uri="http://schemas.openxmlformats.org/drawingml/2006/table">
            <a:tbl>
              <a:tblPr firstRow="1" bandRow="1">
                <a:tableStyleId>{F5AB1C69-6EDB-4FF4-983F-18BD219EF322}</a:tableStyleId>
              </a:tblPr>
              <a:tblGrid>
                <a:gridCol w="640080"/>
                <a:gridCol w="640080"/>
              </a:tblGrid>
              <a:tr h="0">
                <a:tc>
                  <a:txBody>
                    <a:bodyPr/>
                    <a:lstStyle/>
                    <a:p>
                      <a:pPr algn="ctr" rtl="1"/>
                      <a:r>
                        <a:rPr lang="en-US" sz="2000" dirty="0" smtClean="0">
                          <a:solidFill>
                            <a:schemeClr val="accent1">
                              <a:lumMod val="50000"/>
                            </a:schemeClr>
                          </a:solidFill>
                        </a:rPr>
                        <a:t>S#</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000" dirty="0" smtClean="0">
                          <a:solidFill>
                            <a:schemeClr val="accent1">
                              <a:lumMod val="50000"/>
                            </a:schemeClr>
                          </a:solidFill>
                        </a:rPr>
                        <a:t>P#</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0">
                <a:tc>
                  <a:txBody>
                    <a:bodyPr/>
                    <a:lstStyle/>
                    <a:p>
                      <a:pPr algn="ctr" rtl="1"/>
                      <a:r>
                        <a:rPr lang="en-US" dirty="0" smtClean="0"/>
                        <a:t>S1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P1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dirty="0" smtClean="0"/>
                        <a:t>S1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P2</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dirty="0" smtClean="0"/>
                        <a:t>S2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P1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جدول 5"/>
          <p:cNvGraphicFramePr>
            <a:graphicFrameLocks noGrp="1"/>
          </p:cNvGraphicFramePr>
          <p:nvPr>
            <p:extLst>
              <p:ext uri="{D42A27DB-BD31-4B8C-83A1-F6EECF244321}">
                <p14:modId xmlns:p14="http://schemas.microsoft.com/office/powerpoint/2010/main" val="4073215415"/>
              </p:ext>
            </p:extLst>
          </p:nvPr>
        </p:nvGraphicFramePr>
        <p:xfrm>
          <a:off x="6019800" y="4572000"/>
          <a:ext cx="1280160" cy="1493520"/>
        </p:xfrm>
        <a:graphic>
          <a:graphicData uri="http://schemas.openxmlformats.org/drawingml/2006/table">
            <a:tbl>
              <a:tblPr firstRow="1" bandRow="1">
                <a:tableStyleId>{F5AB1C69-6EDB-4FF4-983F-18BD219EF322}</a:tableStyleId>
              </a:tblPr>
              <a:tblGrid>
                <a:gridCol w="640080"/>
                <a:gridCol w="640080"/>
              </a:tblGrid>
              <a:tr h="0">
                <a:tc>
                  <a:txBody>
                    <a:bodyPr/>
                    <a:lstStyle/>
                    <a:p>
                      <a:pPr algn="ctr" rtl="1"/>
                      <a:r>
                        <a:rPr lang="en-US" sz="2000" dirty="0" smtClean="0">
                          <a:solidFill>
                            <a:schemeClr val="accent1">
                              <a:lumMod val="50000"/>
                            </a:schemeClr>
                          </a:solidFill>
                        </a:rPr>
                        <a:t>P#</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000" dirty="0" smtClean="0">
                          <a:solidFill>
                            <a:schemeClr val="accent1">
                              <a:lumMod val="50000"/>
                            </a:schemeClr>
                          </a:solidFill>
                        </a:rPr>
                        <a:t>J#</a:t>
                      </a:r>
                      <a:endParaRPr lang="en-US" sz="2000" b="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0">
                <a:tc>
                  <a:txBody>
                    <a:bodyPr/>
                    <a:lstStyle/>
                    <a:p>
                      <a:pPr algn="ctr" rtl="1"/>
                      <a:r>
                        <a:rPr lang="en-US" dirty="0" smtClean="0"/>
                        <a:t>P1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dirty="0" smtClean="0"/>
                        <a:t>P2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rtl="1"/>
                      <a:r>
                        <a:rPr lang="en-US" dirty="0" smtClean="0"/>
                        <a:t>P1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ight Arrow 6"/>
          <p:cNvSpPr/>
          <p:nvPr/>
        </p:nvSpPr>
        <p:spPr>
          <a:xfrm>
            <a:off x="3276600" y="5334000"/>
            <a:ext cx="533400" cy="304800"/>
          </a:xfrm>
          <a:prstGeom prst="rightArrow">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noFill/>
            </a:endParaRPr>
          </a:p>
        </p:txBody>
      </p:sp>
    </p:spTree>
    <p:extLst>
      <p:ext uri="{BB962C8B-B14F-4D97-AF65-F5344CB8AC3E}">
        <p14:creationId xmlns:p14="http://schemas.microsoft.com/office/powerpoint/2010/main" val="1919214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457200"/>
            <a:ext cx="8229600" cy="5943600"/>
          </a:xfrm>
        </p:spPr>
        <p:txBody>
          <a:bodyPr>
            <a:normAutofit/>
          </a:bodyPr>
          <a:lstStyle/>
          <a:p>
            <a:pPr algn="justLow" rtl="1">
              <a:lnSpc>
                <a:spcPct val="150000"/>
              </a:lnSpc>
              <a:buNone/>
            </a:pPr>
            <a:r>
              <a:rPr lang="fa-IR" sz="2400" dirty="0" smtClean="0"/>
              <a:t>حال به صورت برعکس دو جدول حاصله را روی صفت </a:t>
            </a:r>
            <a:r>
              <a:rPr lang="en-US" sz="2400" dirty="0" smtClean="0"/>
              <a:t>P#</a:t>
            </a:r>
            <a:r>
              <a:rPr lang="fa-IR" sz="2400" dirty="0" smtClean="0"/>
              <a:t>با هم پیوند می دهیم، حاصل برابر با جدول</a:t>
            </a:r>
            <a:r>
              <a:rPr lang="en-US" sz="2400" dirty="0" smtClean="0"/>
              <a:t> SPJ’</a:t>
            </a:r>
            <a:r>
              <a:rPr lang="fa-IR" sz="2400" dirty="0" smtClean="0"/>
              <a:t>روبرو می شود:</a:t>
            </a:r>
          </a:p>
          <a:p>
            <a:pPr algn="justLow" rtl="1">
              <a:lnSpc>
                <a:spcPct val="150000"/>
              </a:lnSpc>
              <a:buNone/>
            </a:pPr>
            <a:r>
              <a:rPr lang="fa-IR" sz="2400" dirty="0" smtClean="0"/>
              <a:t>همانطور که مشاهده می کنید براثر پیوند تاپل اضافی (</a:t>
            </a:r>
            <a:r>
              <a:rPr lang="en-US" sz="2400" dirty="0" smtClean="0"/>
              <a:t>S2,P1,J2</a:t>
            </a:r>
            <a:r>
              <a:rPr lang="fa-IR" sz="2400" dirty="0" smtClean="0"/>
              <a:t>)که در رابطه اولیه وجود نداشته آمده است.</a:t>
            </a:r>
            <a:endParaRPr lang="en-US" sz="2400" dirty="0" smtClean="0"/>
          </a:p>
          <a:p>
            <a:pPr algn="r" rtl="1">
              <a:lnSpc>
                <a:spcPct val="150000"/>
              </a:lnSpc>
              <a:buNone/>
            </a:pPr>
            <a:endParaRPr lang="en-US" sz="2400" dirty="0" smtClean="0"/>
          </a:p>
          <a:p>
            <a:pPr algn="r" rtl="1">
              <a:lnSpc>
                <a:spcPct val="150000"/>
              </a:lnSpc>
              <a:buNone/>
            </a:pPr>
            <a:endParaRPr lang="en-US" dirty="0"/>
          </a:p>
          <a:p>
            <a:pPr>
              <a:lnSpc>
                <a:spcPct val="150000"/>
              </a:lnSpc>
              <a:buNone/>
            </a:pPr>
            <a:r>
              <a:rPr lang="fa-IR" dirty="0"/>
              <a:t>تاپل اضافه </a:t>
            </a:r>
            <a:r>
              <a:rPr lang="fa-IR" dirty="0" smtClean="0"/>
              <a:t>شده</a:t>
            </a:r>
            <a:endParaRPr lang="en-US" sz="2400" dirty="0" smtClean="0"/>
          </a:p>
          <a:p>
            <a:pPr algn="r" rtl="1">
              <a:lnSpc>
                <a:spcPct val="150000"/>
              </a:lnSpc>
              <a:buNone/>
            </a:pPr>
            <a:endParaRPr lang="en-US" sz="2400" dirty="0" smtClean="0"/>
          </a:p>
        </p:txBody>
      </p:sp>
      <p:graphicFrame>
        <p:nvGraphicFramePr>
          <p:cNvPr id="4" name="جدول 3"/>
          <p:cNvGraphicFramePr>
            <a:graphicFrameLocks noGrp="1"/>
          </p:cNvGraphicFramePr>
          <p:nvPr>
            <p:extLst>
              <p:ext uri="{D42A27DB-BD31-4B8C-83A1-F6EECF244321}">
                <p14:modId xmlns:p14="http://schemas.microsoft.com/office/powerpoint/2010/main" val="1192481033"/>
              </p:ext>
            </p:extLst>
          </p:nvPr>
        </p:nvGraphicFramePr>
        <p:xfrm>
          <a:off x="1447800" y="3276600"/>
          <a:ext cx="3429000" cy="2401995"/>
        </p:xfrm>
        <a:graphic>
          <a:graphicData uri="http://schemas.openxmlformats.org/drawingml/2006/table">
            <a:tbl>
              <a:tblPr firstRow="1" bandRow="1">
                <a:tableStyleId>{F5AB1C69-6EDB-4FF4-983F-18BD219EF322}</a:tableStyleId>
              </a:tblPr>
              <a:tblGrid>
                <a:gridCol w="1143000"/>
                <a:gridCol w="1143000"/>
                <a:gridCol w="1143000"/>
              </a:tblGrid>
              <a:tr h="376767">
                <a:tc>
                  <a:txBody>
                    <a:bodyPr/>
                    <a:lstStyle/>
                    <a:p>
                      <a:pPr algn="ctr" rtl="1"/>
                      <a:r>
                        <a:rPr lang="en-US" sz="2800" dirty="0" smtClean="0">
                          <a:solidFill>
                            <a:schemeClr val="accent1">
                              <a:lumMod val="50000"/>
                            </a:schemeClr>
                          </a:solidFill>
                        </a:rPr>
                        <a:t>S#</a:t>
                      </a:r>
                      <a:endParaRPr lang="en-US" sz="280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800" smtClean="0">
                          <a:solidFill>
                            <a:schemeClr val="accent1">
                              <a:lumMod val="50000"/>
                            </a:schemeClr>
                          </a:solidFill>
                        </a:rPr>
                        <a:t>P#</a:t>
                      </a:r>
                      <a:endParaRPr lang="en-US" sz="280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rtl="1"/>
                      <a:r>
                        <a:rPr lang="en-US" sz="2800" dirty="0" smtClean="0">
                          <a:solidFill>
                            <a:schemeClr val="accent1">
                              <a:lumMod val="50000"/>
                            </a:schemeClr>
                          </a:solidFill>
                        </a:rPr>
                        <a:t>J#</a:t>
                      </a:r>
                      <a:endParaRPr lang="en-US" sz="2800" dirty="0">
                        <a:solidFill>
                          <a:schemeClr val="accent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376767">
                <a:tc>
                  <a:txBody>
                    <a:bodyPr/>
                    <a:lstStyle/>
                    <a:p>
                      <a:pPr algn="ctr" rtl="1"/>
                      <a:r>
                        <a:rPr lang="en-US" smtClean="0"/>
                        <a:t>S1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6767">
                <a:tc>
                  <a:txBody>
                    <a:bodyPr/>
                    <a:lstStyle/>
                    <a:p>
                      <a:pPr algn="ctr" rtl="1"/>
                      <a:r>
                        <a:rPr lang="en-US" smtClean="0"/>
                        <a:t>S1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6767">
                <a:tc>
                  <a:txBody>
                    <a:bodyPr/>
                    <a:lstStyle/>
                    <a:p>
                      <a:pPr algn="ctr" rtl="1"/>
                      <a:r>
                        <a:rPr lang="en-US" dirty="0" smtClean="0"/>
                        <a:t>S1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P2</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76767">
                <a:tc>
                  <a:txBody>
                    <a:bodyPr/>
                    <a:lstStyle/>
                    <a:p>
                      <a:pPr algn="ctr" rtl="1"/>
                      <a:r>
                        <a:rPr lang="en-US" dirty="0" smtClean="0">
                          <a:ln>
                            <a:solidFill>
                              <a:sysClr val="windowText" lastClr="000000"/>
                            </a:solidFill>
                          </a:ln>
                        </a:rPr>
                        <a:t>S2</a:t>
                      </a:r>
                      <a:endParaRPr lang="en-US" dirty="0">
                        <a:ln>
                          <a:solidFill>
                            <a:sysClr val="windowText" lastClr="000000"/>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rtl="1"/>
                      <a:r>
                        <a:rPr lang="en-US" dirty="0" smtClean="0">
                          <a:ln>
                            <a:solidFill>
                              <a:sysClr val="windowText" lastClr="000000"/>
                            </a:solidFill>
                          </a:ln>
                        </a:rPr>
                        <a:t>P1</a:t>
                      </a:r>
                      <a:endParaRPr lang="en-US" dirty="0">
                        <a:ln>
                          <a:solidFill>
                            <a:sysClr val="windowText" lastClr="000000"/>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rtl="1"/>
                      <a:r>
                        <a:rPr lang="en-US" dirty="0" smtClean="0">
                          <a:ln>
                            <a:solidFill>
                              <a:sysClr val="windowText" lastClr="000000"/>
                            </a:solidFill>
                          </a:ln>
                        </a:rPr>
                        <a:t>J2</a:t>
                      </a:r>
                      <a:endParaRPr lang="en-US" dirty="0">
                        <a:ln>
                          <a:solidFill>
                            <a:sysClr val="windowText" lastClr="000000"/>
                          </a:solidFill>
                        </a:l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r>
              <a:tr h="376767">
                <a:tc>
                  <a:txBody>
                    <a:bodyPr/>
                    <a:lstStyle/>
                    <a:p>
                      <a:pPr algn="ctr" rtl="1"/>
                      <a:r>
                        <a:rPr lang="en-US" smtClean="0"/>
                        <a:t>S2</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smtClean="0"/>
                        <a:t>P1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en-US" dirty="0" smtClean="0"/>
                        <a:t>J1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Left Arrow 4"/>
          <p:cNvSpPr/>
          <p:nvPr/>
        </p:nvSpPr>
        <p:spPr>
          <a:xfrm>
            <a:off x="5181600" y="4876800"/>
            <a:ext cx="1143000" cy="228600"/>
          </a:xfrm>
          <a:prstGeom prst="leftArrow">
            <a:avLst/>
          </a:prstGeom>
          <a:solidFill>
            <a:schemeClr val="accent1">
              <a:lumMod val="50000"/>
            </a:schemeClr>
          </a:solid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solidFill>
                <a:srgbClr val="FFC000"/>
              </a:solidFill>
            </a:endParaRPr>
          </a:p>
        </p:txBody>
      </p:sp>
    </p:spTree>
    <p:extLst>
      <p:ext uri="{BB962C8B-B14F-4D97-AF65-F5344CB8AC3E}">
        <p14:creationId xmlns:p14="http://schemas.microsoft.com/office/powerpoint/2010/main" val="3042898575"/>
      </p:ext>
    </p:extLst>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685800" y="457200"/>
            <a:ext cx="7848600" cy="5715000"/>
          </a:xfrm>
        </p:spPr>
        <p:txBody>
          <a:bodyPr>
            <a:normAutofit/>
          </a:bodyPr>
          <a:lstStyle/>
          <a:p>
            <a:pPr algn="justLow" rtl="1">
              <a:lnSpc>
                <a:spcPct val="150000"/>
              </a:lnSpc>
              <a:buNone/>
            </a:pPr>
            <a:r>
              <a:rPr lang="fa-IR" dirty="0" smtClean="0"/>
              <a:t>یکی از پژوهشگران به نام ریسانن(</a:t>
            </a:r>
            <a:r>
              <a:rPr lang="en-US" dirty="0" err="1" smtClean="0"/>
              <a:t>Rissanen</a:t>
            </a:r>
            <a:r>
              <a:rPr lang="fa-IR" dirty="0" smtClean="0"/>
              <a:t>)</a:t>
            </a:r>
            <a:r>
              <a:rPr lang="en-US" dirty="0" smtClean="0"/>
              <a:t> </a:t>
            </a:r>
            <a:r>
              <a:rPr lang="fa-IR" dirty="0" smtClean="0"/>
              <a:t>ضوابطی را به صورت زیر، برای تجزیه مطلوب ارائه کرده است.</a:t>
            </a:r>
          </a:p>
          <a:p>
            <a:pPr algn="justLow" rtl="1">
              <a:lnSpc>
                <a:spcPct val="150000"/>
              </a:lnSpc>
              <a:buNone/>
            </a:pPr>
            <a:r>
              <a:rPr lang="fa-IR" b="1" dirty="0" smtClean="0">
                <a:solidFill>
                  <a:schemeClr val="accent1">
                    <a:lumMod val="50000"/>
                  </a:schemeClr>
                </a:solidFill>
              </a:rPr>
              <a:t>ضوابط ریسانن: </a:t>
            </a:r>
            <a:r>
              <a:rPr lang="fa-IR" dirty="0" smtClean="0"/>
              <a:t>تجزیه رابطه </a:t>
            </a:r>
            <a:r>
              <a:rPr lang="en-US" dirty="0" smtClean="0"/>
              <a:t>R</a:t>
            </a:r>
            <a:r>
              <a:rPr lang="fa-IR" dirty="0" smtClean="0"/>
              <a:t> به دو رابطه </a:t>
            </a:r>
            <a:r>
              <a:rPr lang="en-US" dirty="0" smtClean="0"/>
              <a:t>R1</a:t>
            </a:r>
            <a:r>
              <a:rPr lang="fa-IR" dirty="0" smtClean="0"/>
              <a:t>و</a:t>
            </a:r>
            <a:r>
              <a:rPr lang="en-US" dirty="0" smtClean="0"/>
              <a:t>R2</a:t>
            </a:r>
            <a:r>
              <a:rPr lang="fa-IR" dirty="0" smtClean="0"/>
              <a:t> مطلوب است اگر </a:t>
            </a:r>
            <a:r>
              <a:rPr lang="en-US" dirty="0" smtClean="0"/>
              <a:t>R1</a:t>
            </a:r>
            <a:r>
              <a:rPr lang="fa-IR" dirty="0" smtClean="0"/>
              <a:t>و</a:t>
            </a:r>
            <a:r>
              <a:rPr lang="en-US" dirty="0" smtClean="0"/>
              <a:t>R2</a:t>
            </a:r>
            <a:r>
              <a:rPr lang="fa-IR" dirty="0" smtClean="0"/>
              <a:t> مستقل از یکدیگر باشند.</a:t>
            </a:r>
          </a:p>
          <a:p>
            <a:pPr algn="justLow" rtl="1">
              <a:lnSpc>
                <a:spcPct val="150000"/>
              </a:lnSpc>
              <a:buNone/>
            </a:pPr>
            <a:r>
              <a:rPr lang="en-US" sz="2000" b="1" u="sng" dirty="0" smtClean="0"/>
              <a:t>R1</a:t>
            </a:r>
            <a:r>
              <a:rPr lang="fa-IR" sz="2000" b="1" u="sng" dirty="0" smtClean="0"/>
              <a:t>و</a:t>
            </a:r>
            <a:r>
              <a:rPr lang="en-US" sz="2000" b="1" u="sng" dirty="0" smtClean="0"/>
              <a:t>R2</a:t>
            </a:r>
            <a:r>
              <a:rPr lang="fa-IR" sz="2000" b="1" u="sng" dirty="0" smtClean="0"/>
              <a:t> مستقل از یکدیگرند اگر و فقط اگر:</a:t>
            </a:r>
          </a:p>
          <a:p>
            <a:pPr marL="777240" lvl="1" indent="-457200" algn="justLow">
              <a:lnSpc>
                <a:spcPct val="150000"/>
              </a:lnSpc>
              <a:buFont typeface="+mj-lt"/>
              <a:buAutoNum type="arabicPeriod"/>
            </a:pPr>
            <a:r>
              <a:rPr lang="fa-IR" sz="2000" dirty="0" smtClean="0"/>
              <a:t>صفت مشترک در دو رابطه، حداقل در یکی از آن ها کلید کاندید باشد: تضمین </a:t>
            </a:r>
            <a:r>
              <a:rPr lang="fa-IR" sz="2000" dirty="0"/>
              <a:t>می کند که با پیوند </a:t>
            </a:r>
            <a:r>
              <a:rPr lang="en-US" sz="2000" dirty="0"/>
              <a:t>R1</a:t>
            </a:r>
            <a:r>
              <a:rPr lang="fa-IR" sz="2000" dirty="0"/>
              <a:t>و</a:t>
            </a:r>
            <a:r>
              <a:rPr lang="en-US" sz="2000" dirty="0"/>
              <a:t>R2</a:t>
            </a:r>
            <a:r>
              <a:rPr lang="fa-IR" sz="2000" dirty="0" smtClean="0"/>
              <a:t>، تاپل </a:t>
            </a:r>
            <a:r>
              <a:rPr lang="fa-IR" sz="2000" dirty="0"/>
              <a:t>حشو و </a:t>
            </a:r>
            <a:r>
              <a:rPr lang="fa-IR" sz="2000" dirty="0" smtClean="0"/>
              <a:t>زاید ظاهر نشود.</a:t>
            </a:r>
            <a:endParaRPr lang="fa-IR" sz="1800" dirty="0" smtClean="0"/>
          </a:p>
          <a:p>
            <a:pPr marL="777240" lvl="1" indent="-457200" algn="justLow">
              <a:lnSpc>
                <a:spcPct val="150000"/>
              </a:lnSpc>
              <a:buFont typeface="+mj-lt"/>
              <a:buAutoNum type="arabicPeriod"/>
            </a:pPr>
            <a:r>
              <a:rPr lang="fa-IR" sz="2000" dirty="0" smtClean="0"/>
              <a:t>تمام </a:t>
            </a:r>
            <a:r>
              <a:rPr lang="en-US" sz="2000" dirty="0" smtClean="0"/>
              <a:t>FD</a:t>
            </a:r>
            <a:r>
              <a:rPr lang="fa-IR" sz="2000" dirty="0" smtClean="0"/>
              <a:t>های موجود در </a:t>
            </a:r>
            <a:r>
              <a:rPr lang="en-US" sz="2000" dirty="0" smtClean="0"/>
              <a:t>R</a:t>
            </a:r>
            <a:r>
              <a:rPr lang="fa-IR" sz="2000" dirty="0" smtClean="0"/>
              <a:t> یا در مجموعه </a:t>
            </a:r>
            <a:r>
              <a:rPr lang="en-US" sz="2000" dirty="0" smtClean="0"/>
              <a:t>FD</a:t>
            </a:r>
            <a:r>
              <a:rPr lang="fa-IR" sz="2000" dirty="0" smtClean="0"/>
              <a:t>های </a:t>
            </a:r>
            <a:r>
              <a:rPr lang="en-US" sz="2000" dirty="0" smtClean="0"/>
              <a:t>R1</a:t>
            </a:r>
            <a:r>
              <a:rPr lang="fa-IR" sz="2000" dirty="0" smtClean="0"/>
              <a:t>و  </a:t>
            </a:r>
            <a:r>
              <a:rPr lang="en-US" sz="2000" dirty="0" smtClean="0"/>
              <a:t>R2</a:t>
            </a:r>
            <a:r>
              <a:rPr lang="fa-IR" sz="2000" dirty="0" smtClean="0"/>
              <a:t> موجود باشند و یا از این مجموعه </a:t>
            </a:r>
            <a:r>
              <a:rPr lang="en-US" sz="2000" dirty="0" smtClean="0"/>
              <a:t>FD</a:t>
            </a:r>
            <a:r>
              <a:rPr lang="fa-IR" sz="2000" dirty="0" smtClean="0"/>
              <a:t> ها قابل استنتاج باشند: تضمین </a:t>
            </a:r>
            <a:r>
              <a:rPr lang="fa-IR" sz="2000" dirty="0"/>
              <a:t>می کند که تجزیه </a:t>
            </a:r>
            <a:r>
              <a:rPr lang="fa-IR" sz="2000" dirty="0" smtClean="0"/>
              <a:t>حافظ وابستگی ها باشد.</a:t>
            </a:r>
          </a:p>
        </p:txBody>
      </p:sp>
    </p:spTree>
    <p:extLst>
      <p:ext uri="{BB962C8B-B14F-4D97-AF65-F5344CB8AC3E}">
        <p14:creationId xmlns:p14="http://schemas.microsoft.com/office/powerpoint/2010/main" val="495056746"/>
      </p:ext>
    </p:extLst>
  </p:cSld>
  <p:clrMapOvr>
    <a:masterClrMapping/>
  </p:clrMapOvr>
  <p:transition spd="slow">
    <p:randomBar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52400" y="5943600"/>
            <a:ext cx="8915400"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نگهدارنده مکان محتوا 1"/>
          <p:cNvSpPr>
            <a:spLocks noGrp="1"/>
          </p:cNvSpPr>
          <p:nvPr>
            <p:ph idx="1"/>
          </p:nvPr>
        </p:nvSpPr>
        <p:spPr>
          <a:xfrm>
            <a:off x="457200" y="381000"/>
            <a:ext cx="8229600" cy="3962400"/>
          </a:xfrm>
        </p:spPr>
        <p:txBody>
          <a:bodyPr>
            <a:normAutofit fontScale="92500" lnSpcReduction="20000"/>
          </a:bodyPr>
          <a:lstStyle/>
          <a:p>
            <a:pPr algn="just" rtl="1">
              <a:lnSpc>
                <a:spcPct val="150000"/>
              </a:lnSpc>
              <a:buNone/>
            </a:pPr>
            <a:r>
              <a:rPr lang="fa-IR" sz="2400" b="1" u="sng" dirty="0" smtClean="0"/>
              <a:t>مثال 7:</a:t>
            </a:r>
          </a:p>
          <a:p>
            <a:pPr algn="just" rtl="1">
              <a:lnSpc>
                <a:spcPct val="150000"/>
              </a:lnSpc>
              <a:buNone/>
            </a:pPr>
            <a:r>
              <a:rPr lang="fa-IR" sz="2400" dirty="0" smtClean="0"/>
              <a:t>رابطه (</a:t>
            </a:r>
            <a:r>
              <a:rPr lang="en-US" sz="2400" dirty="0" smtClean="0"/>
              <a:t>S#,</a:t>
            </a:r>
            <a:r>
              <a:rPr lang="en-US" sz="2400" dirty="0" err="1" smtClean="0"/>
              <a:t>Sname,City,Status</a:t>
            </a:r>
            <a:r>
              <a:rPr lang="fa-IR" sz="2400" dirty="0" smtClean="0"/>
              <a:t>)</a:t>
            </a:r>
            <a:r>
              <a:rPr lang="en-US" sz="2400" dirty="0" smtClean="0"/>
              <a:t>second</a:t>
            </a:r>
            <a:r>
              <a:rPr lang="fa-IR" sz="2400" dirty="0" smtClean="0"/>
              <a:t> رابه سه صورت زیر می توان تجزیه کرد که ما قبلا از تجزیه </a:t>
            </a:r>
            <a:r>
              <a:rPr lang="en-US" dirty="0"/>
              <a:t>a</a:t>
            </a:r>
            <a:r>
              <a:rPr lang="fa-IR" sz="2400" dirty="0" smtClean="0"/>
              <a:t> استفاده کردیم:</a:t>
            </a:r>
          </a:p>
          <a:p>
            <a:pPr marL="457200" indent="-457200" algn="l" rtl="0">
              <a:buFont typeface="+mj-lt"/>
              <a:buAutoNum type="alphaLcParenR"/>
            </a:pPr>
            <a:r>
              <a:rPr lang="en-US" sz="2400" dirty="0" smtClean="0"/>
              <a:t>SC(</a:t>
            </a:r>
            <a:r>
              <a:rPr lang="en-US" sz="2400" u="sng" dirty="0" err="1" smtClean="0"/>
              <a:t>S#,</a:t>
            </a:r>
            <a:r>
              <a:rPr lang="en-US" sz="2400" dirty="0" err="1" smtClean="0"/>
              <a:t>City</a:t>
            </a:r>
            <a:r>
              <a:rPr lang="en-US" sz="2400" dirty="0" smtClean="0"/>
              <a:t>)      ,    CS(</a:t>
            </a:r>
            <a:r>
              <a:rPr lang="en-US" sz="2400" u="sng" dirty="0" err="1" smtClean="0"/>
              <a:t>City</a:t>
            </a:r>
            <a:r>
              <a:rPr lang="en-US" sz="2400" dirty="0" err="1" smtClean="0"/>
              <a:t>,Status</a:t>
            </a:r>
            <a:r>
              <a:rPr lang="en-US" sz="2400" dirty="0" smtClean="0"/>
              <a:t>)</a:t>
            </a:r>
          </a:p>
          <a:p>
            <a:pPr marL="457200" indent="-457200" algn="l" rtl="0">
              <a:buFont typeface="+mj-lt"/>
              <a:buAutoNum type="alphaLcParenR"/>
            </a:pPr>
            <a:r>
              <a:rPr lang="fa-IR" sz="2400" dirty="0" smtClean="0"/>
              <a:t> </a:t>
            </a:r>
            <a:r>
              <a:rPr lang="en-US" sz="2400" dirty="0" smtClean="0"/>
              <a:t>SC(</a:t>
            </a:r>
            <a:r>
              <a:rPr lang="en-US" sz="2400" u="sng" dirty="0" err="1" smtClean="0"/>
              <a:t>S#,</a:t>
            </a:r>
            <a:r>
              <a:rPr lang="en-US" sz="2400" dirty="0" err="1" smtClean="0"/>
              <a:t>City</a:t>
            </a:r>
            <a:r>
              <a:rPr lang="en-US" sz="2400" dirty="0" smtClean="0"/>
              <a:t>)        ,    SS(</a:t>
            </a:r>
            <a:r>
              <a:rPr lang="en-US" sz="2400" u="sng" dirty="0" err="1" smtClean="0"/>
              <a:t>s#,</a:t>
            </a:r>
            <a:r>
              <a:rPr lang="en-US" sz="2400" dirty="0" err="1" smtClean="0"/>
              <a:t>status</a:t>
            </a:r>
            <a:r>
              <a:rPr lang="en-US" sz="2400" dirty="0" smtClean="0"/>
              <a:t>)</a:t>
            </a:r>
            <a:r>
              <a:rPr lang="fa-IR" sz="2400" dirty="0" smtClean="0"/>
              <a:t> </a:t>
            </a:r>
            <a:endParaRPr lang="en-US" sz="2400" dirty="0" smtClean="0"/>
          </a:p>
          <a:p>
            <a:pPr marL="457200" indent="-457200" algn="l" rtl="0">
              <a:buFont typeface="+mj-lt"/>
              <a:buAutoNum type="alphaLcParenR"/>
            </a:pPr>
            <a:r>
              <a:rPr lang="en-US" sz="2400" dirty="0" smtClean="0"/>
              <a:t>SS(</a:t>
            </a:r>
            <a:r>
              <a:rPr lang="en-US" sz="2400" u="sng" dirty="0" err="1" smtClean="0"/>
              <a:t>S#,</a:t>
            </a:r>
            <a:r>
              <a:rPr lang="en-US" sz="2400" dirty="0" err="1" smtClean="0"/>
              <a:t>Status</a:t>
            </a:r>
            <a:r>
              <a:rPr lang="en-US" sz="2400" dirty="0" smtClean="0"/>
              <a:t>)      ,    CS(</a:t>
            </a:r>
            <a:r>
              <a:rPr lang="en-US" sz="2400" u="sng" dirty="0" err="1" smtClean="0"/>
              <a:t>City</a:t>
            </a:r>
            <a:r>
              <a:rPr lang="en-US" sz="2400" dirty="0" err="1" smtClean="0"/>
              <a:t>,Status</a:t>
            </a:r>
            <a:r>
              <a:rPr lang="en-US" sz="2400" dirty="0" smtClean="0"/>
              <a:t>) </a:t>
            </a:r>
          </a:p>
          <a:p>
            <a:pPr algn="just" rtl="1">
              <a:buNone/>
            </a:pPr>
            <a:r>
              <a:rPr lang="fa-IR" sz="2400" dirty="0" smtClean="0"/>
              <a:t>کدام تجزیه مطلوب است؟</a:t>
            </a:r>
          </a:p>
          <a:p>
            <a:pPr algn="just" rtl="1">
              <a:buNone/>
            </a:pPr>
            <a:r>
              <a:rPr lang="fa-IR" sz="2400" dirty="0" smtClean="0"/>
              <a:t>تجزیه </a:t>
            </a:r>
            <a:r>
              <a:rPr lang="en-US" sz="2400" dirty="0" smtClean="0"/>
              <a:t>b</a:t>
            </a:r>
            <a:r>
              <a:rPr lang="fa-IR" sz="2400" dirty="0" smtClean="0"/>
              <a:t> دارای مشکلاتی است:</a:t>
            </a:r>
          </a:p>
          <a:p>
            <a:pPr algn="just" rtl="1">
              <a:buNone/>
            </a:pPr>
            <a:r>
              <a:rPr lang="fa-IR" sz="2400" dirty="0" smtClean="0"/>
              <a:t> مثلاً نمی توان این اطلاع را که «شهر خاصی دارای مقدار وضعیت مشخصی است»را درج کرد تا زمانی که ندانیم چه تهیه کننده ای درآن شهر ساکن است.</a:t>
            </a:r>
          </a:p>
        </p:txBody>
      </p:sp>
      <p:graphicFrame>
        <p:nvGraphicFramePr>
          <p:cNvPr id="3" name="جدول 3"/>
          <p:cNvGraphicFramePr>
            <a:graphicFrameLocks noGrp="1"/>
          </p:cNvGraphicFramePr>
          <p:nvPr>
            <p:extLst>
              <p:ext uri="{D42A27DB-BD31-4B8C-83A1-F6EECF244321}">
                <p14:modId xmlns:p14="http://schemas.microsoft.com/office/powerpoint/2010/main" val="1756833402"/>
              </p:ext>
            </p:extLst>
          </p:nvPr>
        </p:nvGraphicFramePr>
        <p:xfrm>
          <a:off x="3928892" y="4754880"/>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z="1200" dirty="0" smtClean="0">
                          <a:solidFill>
                            <a:schemeClr val="tx1"/>
                          </a:solidFill>
                        </a:rPr>
                        <a:t>S1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S4</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S5</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کادر متن 5"/>
          <p:cNvSpPr txBox="1"/>
          <p:nvPr/>
        </p:nvSpPr>
        <p:spPr>
          <a:xfrm>
            <a:off x="4386092" y="4404221"/>
            <a:ext cx="609600" cy="276999"/>
          </a:xfrm>
          <a:prstGeom prst="rect">
            <a:avLst/>
          </a:prstGeom>
          <a:noFill/>
        </p:spPr>
        <p:txBody>
          <a:bodyPr wrap="square" rtlCol="0">
            <a:spAutoFit/>
          </a:bodyPr>
          <a:lstStyle/>
          <a:p>
            <a:pPr algn="ctr"/>
            <a:r>
              <a:rPr lang="en-US" sz="1200" b="1" dirty="0" smtClean="0"/>
              <a:t>SC</a:t>
            </a:r>
            <a:endParaRPr lang="en-US" sz="1200" b="1" dirty="0"/>
          </a:p>
        </p:txBody>
      </p:sp>
      <p:sp>
        <p:nvSpPr>
          <p:cNvPr id="6" name="کادر متن 6"/>
          <p:cNvSpPr txBox="1"/>
          <p:nvPr/>
        </p:nvSpPr>
        <p:spPr>
          <a:xfrm>
            <a:off x="6329192" y="4390022"/>
            <a:ext cx="609600" cy="276999"/>
          </a:xfrm>
          <a:prstGeom prst="rect">
            <a:avLst/>
          </a:prstGeom>
          <a:noFill/>
        </p:spPr>
        <p:txBody>
          <a:bodyPr wrap="square" rtlCol="0">
            <a:spAutoFit/>
          </a:bodyPr>
          <a:lstStyle/>
          <a:p>
            <a:pPr algn="ctr"/>
            <a:r>
              <a:rPr lang="en-US" sz="1200" b="1" dirty="0" smtClean="0"/>
              <a:t>SS</a:t>
            </a:r>
            <a:endParaRPr lang="en-US" sz="1200" b="1" dirty="0"/>
          </a:p>
        </p:txBody>
      </p:sp>
      <p:graphicFrame>
        <p:nvGraphicFramePr>
          <p:cNvPr id="7" name="Table 6"/>
          <p:cNvGraphicFramePr>
            <a:graphicFrameLocks noGrp="1"/>
          </p:cNvGraphicFramePr>
          <p:nvPr>
            <p:extLst>
              <p:ext uri="{D42A27DB-BD31-4B8C-83A1-F6EECF244321}">
                <p14:modId xmlns:p14="http://schemas.microsoft.com/office/powerpoint/2010/main" val="4073556904"/>
              </p:ext>
            </p:extLst>
          </p:nvPr>
        </p:nvGraphicFramePr>
        <p:xfrm>
          <a:off x="899160" y="4711372"/>
          <a:ext cx="1920240" cy="1689426"/>
        </p:xfrm>
        <a:graphic>
          <a:graphicData uri="http://schemas.openxmlformats.org/drawingml/2006/table">
            <a:tbl>
              <a:tblPr firstRow="1" firstCol="1" bandRow="1"/>
              <a:tblGrid>
                <a:gridCol w="640080"/>
                <a:gridCol w="640080"/>
                <a:gridCol w="640080"/>
              </a:tblGrid>
              <a:tr h="281571">
                <a:tc>
                  <a:txBody>
                    <a:bodyPr/>
                    <a:lstStyle/>
                    <a:p>
                      <a:pPr algn="ctr" rtl="0">
                        <a:spcAft>
                          <a:spcPts val="0"/>
                        </a:spcAft>
                      </a:pPr>
                      <a:r>
                        <a:rPr lang="en-US" sz="14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400" dirty="0" smtClean="0">
                          <a:effectLst/>
                          <a:latin typeface="Calibri"/>
                          <a:ea typeface="Calibri"/>
                          <a:cs typeface="B Nazanin"/>
                        </a:rPr>
                        <a:t>status</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400" dirty="0" smtClean="0">
                          <a:effectLst/>
                          <a:latin typeface="Calibri"/>
                          <a:ea typeface="Calibri"/>
                          <a:cs typeface="B Nazanin"/>
                        </a:rPr>
                        <a:t>city</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81571">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C1</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 name="Rectangle 7"/>
          <p:cNvSpPr/>
          <p:nvPr/>
        </p:nvSpPr>
        <p:spPr>
          <a:xfrm>
            <a:off x="1502452" y="4396303"/>
            <a:ext cx="713657" cy="307777"/>
          </a:xfrm>
          <a:prstGeom prst="rect">
            <a:avLst/>
          </a:prstGeom>
        </p:spPr>
        <p:txBody>
          <a:bodyPr wrap="none">
            <a:spAutoFit/>
          </a:bodyPr>
          <a:lstStyle/>
          <a:p>
            <a:r>
              <a:rPr lang="en-US" sz="1400" dirty="0">
                <a:ea typeface="Calibri"/>
                <a:cs typeface="B Nazanin"/>
              </a:rPr>
              <a:t>Second</a:t>
            </a:r>
            <a:endParaRPr lang="en-US" sz="1400" dirty="0"/>
          </a:p>
        </p:txBody>
      </p:sp>
      <p:sp>
        <p:nvSpPr>
          <p:cNvPr id="9" name="Right Arrow 8"/>
          <p:cNvSpPr/>
          <p:nvPr/>
        </p:nvSpPr>
        <p:spPr>
          <a:xfrm>
            <a:off x="2976392" y="5399365"/>
            <a:ext cx="838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p:cNvGraphicFramePr>
            <a:graphicFrameLocks noGrp="1"/>
          </p:cNvGraphicFramePr>
          <p:nvPr>
            <p:extLst>
              <p:ext uri="{D42A27DB-BD31-4B8C-83A1-F6EECF244321}">
                <p14:modId xmlns:p14="http://schemas.microsoft.com/office/powerpoint/2010/main" val="2246402390"/>
              </p:ext>
            </p:extLst>
          </p:nvPr>
        </p:nvGraphicFramePr>
        <p:xfrm>
          <a:off x="5948192" y="4766905"/>
          <a:ext cx="1371600" cy="1645920"/>
        </p:xfrm>
        <a:graphic>
          <a:graphicData uri="http://schemas.openxmlformats.org/drawingml/2006/table">
            <a:tbl>
              <a:tblPr firstRow="1" firstCol="1" bandRow="1"/>
              <a:tblGrid>
                <a:gridCol w="640080"/>
                <a:gridCol w="731520"/>
              </a:tblGrid>
              <a:tr h="274320">
                <a:tc>
                  <a:txBody>
                    <a:bodyPr/>
                    <a:lstStyle/>
                    <a:p>
                      <a:pPr algn="ctr" rtl="0">
                        <a:spcAft>
                          <a:spcPts val="0"/>
                        </a:spcAft>
                      </a:pPr>
                      <a:r>
                        <a:rPr lang="en-US" sz="1400" b="1"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a:spcAft>
                          <a:spcPts val="0"/>
                        </a:spcAft>
                      </a:pPr>
                      <a:r>
                        <a:rPr lang="en-US" sz="1400" b="1" dirty="0" smtClean="0">
                          <a:effectLst/>
                          <a:latin typeface="Calibri"/>
                          <a:ea typeface="Calibri"/>
                          <a:cs typeface="B Nazanin"/>
                        </a:rPr>
                        <a:t>status</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274320">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11" name="Rectangle 10"/>
          <p:cNvSpPr/>
          <p:nvPr/>
        </p:nvSpPr>
        <p:spPr>
          <a:xfrm>
            <a:off x="4800600" y="6464300"/>
            <a:ext cx="762000" cy="3175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chemeClr val="tx1"/>
                </a:solidFill>
              </a:rPr>
              <a:t>Cx</a:t>
            </a:r>
            <a:endParaRPr lang="en-US" b="1" dirty="0">
              <a:solidFill>
                <a:schemeClr val="tx1"/>
              </a:solidFill>
            </a:endParaRPr>
          </a:p>
        </p:txBody>
      </p:sp>
      <p:sp>
        <p:nvSpPr>
          <p:cNvPr id="12" name="Rectangle 11"/>
          <p:cNvSpPr/>
          <p:nvPr/>
        </p:nvSpPr>
        <p:spPr>
          <a:xfrm>
            <a:off x="6633992" y="6464300"/>
            <a:ext cx="685800" cy="3175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y</a:t>
            </a:r>
          </a:p>
        </p:txBody>
      </p:sp>
      <p:sp>
        <p:nvSpPr>
          <p:cNvPr id="13" name="Rectangle 12"/>
          <p:cNvSpPr/>
          <p:nvPr/>
        </p:nvSpPr>
        <p:spPr>
          <a:xfrm>
            <a:off x="3941592" y="6464300"/>
            <a:ext cx="762000" cy="3175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t>
            </a:r>
            <a:endParaRPr lang="en-US" b="1" dirty="0">
              <a:solidFill>
                <a:schemeClr val="tx1"/>
              </a:solidFill>
            </a:endParaRPr>
          </a:p>
        </p:txBody>
      </p:sp>
      <p:sp>
        <p:nvSpPr>
          <p:cNvPr id="14" name="Rectangle 13"/>
          <p:cNvSpPr/>
          <p:nvPr/>
        </p:nvSpPr>
        <p:spPr>
          <a:xfrm>
            <a:off x="5943600" y="6464300"/>
            <a:ext cx="610676" cy="3175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t>
            </a:r>
            <a:endParaRPr lang="en-US" b="1" dirty="0">
              <a:solidFill>
                <a:schemeClr val="tx1"/>
              </a:solidFill>
            </a:endParaRPr>
          </a:p>
        </p:txBody>
      </p:sp>
    </p:spTree>
    <p:extLst>
      <p:ext uri="{BB962C8B-B14F-4D97-AF65-F5344CB8AC3E}">
        <p14:creationId xmlns:p14="http://schemas.microsoft.com/office/powerpoint/2010/main" val="353992388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randombar(horizontal)">
                                      <p:cBhvr>
                                        <p:cTn id="10" dur="500"/>
                                        <p:tgtEl>
                                          <p:spTgt spid="2">
                                            <p:txEl>
                                              <p:pRg st="7" end="7"/>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2"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2400" y="5943600"/>
            <a:ext cx="8915400"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نگهدارنده مکان محتوا 1"/>
          <p:cNvSpPr>
            <a:spLocks noGrp="1"/>
          </p:cNvSpPr>
          <p:nvPr>
            <p:ph idx="1"/>
          </p:nvPr>
        </p:nvSpPr>
        <p:spPr>
          <a:xfrm>
            <a:off x="457200" y="381000"/>
            <a:ext cx="8229600" cy="3886200"/>
          </a:xfrm>
        </p:spPr>
        <p:txBody>
          <a:bodyPr>
            <a:normAutofit fontScale="92500" lnSpcReduction="10000"/>
          </a:bodyPr>
          <a:lstStyle/>
          <a:p>
            <a:pPr algn="just" rtl="1">
              <a:lnSpc>
                <a:spcPct val="150000"/>
              </a:lnSpc>
              <a:buNone/>
            </a:pPr>
            <a:r>
              <a:rPr lang="fa-IR" sz="2400" b="1" u="sng" dirty="0" smtClean="0"/>
              <a:t>مثال 7:</a:t>
            </a:r>
          </a:p>
          <a:p>
            <a:pPr marL="457200" indent="-457200" algn="l" rtl="0">
              <a:lnSpc>
                <a:spcPct val="150000"/>
              </a:lnSpc>
              <a:buFont typeface="+mj-lt"/>
              <a:buAutoNum type="alphaLcParenR"/>
            </a:pPr>
            <a:r>
              <a:rPr lang="en-US" sz="2400" dirty="0" smtClean="0"/>
              <a:t>SC(</a:t>
            </a:r>
            <a:r>
              <a:rPr lang="en-US" sz="2400" u="sng" dirty="0" err="1" smtClean="0"/>
              <a:t>S#,</a:t>
            </a:r>
            <a:r>
              <a:rPr lang="en-US" sz="2400" dirty="0" err="1" smtClean="0"/>
              <a:t>City</a:t>
            </a:r>
            <a:r>
              <a:rPr lang="en-US" sz="2400" dirty="0" smtClean="0"/>
              <a:t>)      ,    CS(</a:t>
            </a:r>
            <a:r>
              <a:rPr lang="en-US" sz="2400" u="sng" dirty="0" err="1" smtClean="0"/>
              <a:t>City</a:t>
            </a:r>
            <a:r>
              <a:rPr lang="en-US" sz="2400" dirty="0" err="1" smtClean="0"/>
              <a:t>,Status</a:t>
            </a:r>
            <a:r>
              <a:rPr lang="en-US" sz="2400" dirty="0" smtClean="0"/>
              <a:t>)</a:t>
            </a:r>
          </a:p>
          <a:p>
            <a:pPr marL="457200" indent="-457200" algn="l" rtl="0">
              <a:lnSpc>
                <a:spcPct val="150000"/>
              </a:lnSpc>
              <a:buFont typeface="+mj-lt"/>
              <a:buAutoNum type="alphaLcParenR"/>
            </a:pPr>
            <a:r>
              <a:rPr lang="fa-IR" sz="2400" dirty="0" smtClean="0"/>
              <a:t> </a:t>
            </a:r>
            <a:r>
              <a:rPr lang="en-US" sz="2400" dirty="0" smtClean="0"/>
              <a:t>SC(</a:t>
            </a:r>
            <a:r>
              <a:rPr lang="en-US" sz="2400" u="sng" dirty="0" err="1" smtClean="0"/>
              <a:t>S#,</a:t>
            </a:r>
            <a:r>
              <a:rPr lang="en-US" sz="2400" dirty="0" err="1" smtClean="0"/>
              <a:t>City</a:t>
            </a:r>
            <a:r>
              <a:rPr lang="en-US" sz="2400" dirty="0" smtClean="0"/>
              <a:t>)        ,    SS(</a:t>
            </a:r>
            <a:r>
              <a:rPr lang="en-US" sz="2400" u="sng" dirty="0" err="1" smtClean="0"/>
              <a:t>s#,</a:t>
            </a:r>
            <a:r>
              <a:rPr lang="en-US" sz="2400" dirty="0" err="1" smtClean="0"/>
              <a:t>status</a:t>
            </a:r>
            <a:r>
              <a:rPr lang="en-US" sz="2400" dirty="0" smtClean="0"/>
              <a:t>)</a:t>
            </a:r>
            <a:r>
              <a:rPr lang="fa-IR" sz="2400" dirty="0" smtClean="0"/>
              <a:t> </a:t>
            </a:r>
            <a:endParaRPr lang="en-US" sz="2400" dirty="0" smtClean="0"/>
          </a:p>
          <a:p>
            <a:pPr marL="457200" indent="-457200" algn="l" rtl="0">
              <a:lnSpc>
                <a:spcPct val="150000"/>
              </a:lnSpc>
              <a:buFont typeface="+mj-lt"/>
              <a:buAutoNum type="alphaLcParenR"/>
            </a:pPr>
            <a:r>
              <a:rPr lang="en-US" sz="2400" dirty="0" smtClean="0"/>
              <a:t>SS(</a:t>
            </a:r>
            <a:r>
              <a:rPr lang="en-US" sz="2400" u="sng" dirty="0" err="1" smtClean="0"/>
              <a:t>S#,</a:t>
            </a:r>
            <a:r>
              <a:rPr lang="en-US" sz="2400" dirty="0" err="1" smtClean="0"/>
              <a:t>Status</a:t>
            </a:r>
            <a:r>
              <a:rPr lang="en-US" sz="2400" dirty="0" smtClean="0"/>
              <a:t>)      ,    CS(</a:t>
            </a:r>
            <a:r>
              <a:rPr lang="en-US" sz="2400" u="sng" dirty="0" err="1" smtClean="0"/>
              <a:t>City</a:t>
            </a:r>
            <a:r>
              <a:rPr lang="en-US" sz="2400" dirty="0" err="1" smtClean="0"/>
              <a:t>,Status</a:t>
            </a:r>
            <a:r>
              <a:rPr lang="en-US" sz="2400" dirty="0" smtClean="0"/>
              <a:t>) </a:t>
            </a:r>
          </a:p>
          <a:p>
            <a:pPr algn="just" rtl="1">
              <a:lnSpc>
                <a:spcPct val="110000"/>
              </a:lnSpc>
              <a:buNone/>
            </a:pPr>
            <a:r>
              <a:rPr lang="fa-IR" sz="2400" dirty="0" smtClean="0"/>
              <a:t>کدام تجزیه مطلوب است؟</a:t>
            </a:r>
          </a:p>
          <a:p>
            <a:pPr algn="just" rtl="1">
              <a:lnSpc>
                <a:spcPct val="110000"/>
              </a:lnSpc>
              <a:buNone/>
            </a:pPr>
            <a:r>
              <a:rPr lang="fa-IR" sz="2400" dirty="0" smtClean="0"/>
              <a:t>تجزیه </a:t>
            </a:r>
            <a:r>
              <a:rPr lang="en-US" sz="2400" dirty="0" smtClean="0"/>
              <a:t>c</a:t>
            </a:r>
            <a:r>
              <a:rPr lang="fa-IR" sz="2400" dirty="0" smtClean="0"/>
              <a:t> دارای مشکلاتی است:</a:t>
            </a:r>
          </a:p>
          <a:p>
            <a:pPr algn="just" rtl="1">
              <a:lnSpc>
                <a:spcPct val="110000"/>
              </a:lnSpc>
              <a:buNone/>
            </a:pPr>
            <a:r>
              <a:rPr lang="fa-IR" sz="2400" dirty="0" smtClean="0"/>
              <a:t>در تجزیه </a:t>
            </a:r>
            <a:r>
              <a:rPr lang="en-US" dirty="0" smtClean="0"/>
              <a:t>c</a:t>
            </a:r>
            <a:r>
              <a:rPr lang="fa-IR" dirty="0" smtClean="0"/>
              <a:t> </a:t>
            </a:r>
            <a:r>
              <a:rPr lang="fa-IR" sz="2400" dirty="0" smtClean="0"/>
              <a:t>اگر وضعیت شهری تغییر کند این تغییر هم در جدول </a:t>
            </a:r>
            <a:r>
              <a:rPr lang="en-US" sz="2400" dirty="0" smtClean="0"/>
              <a:t>CS</a:t>
            </a:r>
            <a:r>
              <a:rPr lang="fa-IR" sz="2400" dirty="0" smtClean="0"/>
              <a:t> و هم در جدول </a:t>
            </a:r>
            <a:r>
              <a:rPr lang="en-US" sz="2400" dirty="0" smtClean="0"/>
              <a:t>SS</a:t>
            </a:r>
            <a:r>
              <a:rPr lang="fa-IR" sz="2400" dirty="0" smtClean="0"/>
              <a:t> باید اعمال شود.</a:t>
            </a:r>
            <a:endParaRPr lang="en-US" sz="2400" dirty="0" smtClean="0"/>
          </a:p>
        </p:txBody>
      </p:sp>
      <p:graphicFrame>
        <p:nvGraphicFramePr>
          <p:cNvPr id="3" name="جدول 3"/>
          <p:cNvGraphicFramePr>
            <a:graphicFrameLocks noGrp="1"/>
          </p:cNvGraphicFramePr>
          <p:nvPr>
            <p:extLst>
              <p:ext uri="{D42A27DB-BD31-4B8C-83A1-F6EECF244321}">
                <p14:modId xmlns:p14="http://schemas.microsoft.com/office/powerpoint/2010/main" val="1780192755"/>
              </p:ext>
            </p:extLst>
          </p:nvPr>
        </p:nvGraphicFramePr>
        <p:xfrm>
          <a:off x="3928892" y="4754880"/>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status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274320">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3F46C"/>
                    </a:solidFill>
                  </a:tcPr>
                </a:tc>
              </a:tr>
              <a:tr h="274320">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r>
              <a:tr h="274320">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r>
              <a:tr h="274320">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r>
            </a:tbl>
          </a:graphicData>
        </a:graphic>
      </p:graphicFrame>
      <p:sp>
        <p:nvSpPr>
          <p:cNvPr id="4" name="کادر متن 5"/>
          <p:cNvSpPr txBox="1"/>
          <p:nvPr/>
        </p:nvSpPr>
        <p:spPr>
          <a:xfrm>
            <a:off x="4386092" y="4404221"/>
            <a:ext cx="609600" cy="276999"/>
          </a:xfrm>
          <a:prstGeom prst="rect">
            <a:avLst/>
          </a:prstGeom>
          <a:noFill/>
        </p:spPr>
        <p:txBody>
          <a:bodyPr wrap="square" rtlCol="0">
            <a:spAutoFit/>
          </a:bodyPr>
          <a:lstStyle/>
          <a:p>
            <a:pPr algn="ctr"/>
            <a:r>
              <a:rPr lang="en-US" sz="1200" b="1" dirty="0" smtClean="0"/>
              <a:t>SS</a:t>
            </a:r>
            <a:endParaRPr lang="en-US" sz="1200" b="1" dirty="0"/>
          </a:p>
        </p:txBody>
      </p:sp>
      <p:sp>
        <p:nvSpPr>
          <p:cNvPr id="5" name="کادر متن 6"/>
          <p:cNvSpPr txBox="1"/>
          <p:nvPr/>
        </p:nvSpPr>
        <p:spPr>
          <a:xfrm>
            <a:off x="6329192" y="4390022"/>
            <a:ext cx="609600" cy="276999"/>
          </a:xfrm>
          <a:prstGeom prst="rect">
            <a:avLst/>
          </a:prstGeom>
          <a:noFill/>
        </p:spPr>
        <p:txBody>
          <a:bodyPr wrap="square" rtlCol="0">
            <a:spAutoFit/>
          </a:bodyPr>
          <a:lstStyle/>
          <a:p>
            <a:pPr algn="ctr"/>
            <a:r>
              <a:rPr lang="en-US" sz="1200" b="1" dirty="0" smtClean="0"/>
              <a:t>CS</a:t>
            </a:r>
            <a:endParaRPr lang="en-US" sz="1200" b="1" dirty="0"/>
          </a:p>
        </p:txBody>
      </p:sp>
      <p:graphicFrame>
        <p:nvGraphicFramePr>
          <p:cNvPr id="6" name="Table 5"/>
          <p:cNvGraphicFramePr>
            <a:graphicFrameLocks noGrp="1"/>
          </p:cNvGraphicFramePr>
          <p:nvPr>
            <p:extLst>
              <p:ext uri="{D42A27DB-BD31-4B8C-83A1-F6EECF244321}">
                <p14:modId xmlns:p14="http://schemas.microsoft.com/office/powerpoint/2010/main" val="90086851"/>
              </p:ext>
            </p:extLst>
          </p:nvPr>
        </p:nvGraphicFramePr>
        <p:xfrm>
          <a:off x="899160" y="4711372"/>
          <a:ext cx="1920240" cy="1689426"/>
        </p:xfrm>
        <a:graphic>
          <a:graphicData uri="http://schemas.openxmlformats.org/drawingml/2006/table">
            <a:tbl>
              <a:tblPr firstRow="1" firstCol="1" bandRow="1"/>
              <a:tblGrid>
                <a:gridCol w="640080"/>
                <a:gridCol w="640080"/>
                <a:gridCol w="640080"/>
              </a:tblGrid>
              <a:tr h="281571">
                <a:tc>
                  <a:txBody>
                    <a:bodyPr/>
                    <a:lstStyle/>
                    <a:p>
                      <a:pPr algn="ctr" rtl="0">
                        <a:spcAft>
                          <a:spcPts val="0"/>
                        </a:spcAft>
                      </a:pPr>
                      <a:r>
                        <a:rPr lang="en-US" sz="14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400" dirty="0" smtClean="0">
                          <a:effectLst/>
                          <a:latin typeface="Calibri"/>
                          <a:ea typeface="Calibri"/>
                          <a:cs typeface="B Nazanin"/>
                        </a:rPr>
                        <a:t>status</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400" dirty="0" smtClean="0">
                          <a:effectLst/>
                          <a:latin typeface="Calibri"/>
                          <a:ea typeface="Calibri"/>
                          <a:cs typeface="B Nazanin"/>
                        </a:rPr>
                        <a:t>city</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81571">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1571">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C1</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Rectangle 6"/>
          <p:cNvSpPr/>
          <p:nvPr/>
        </p:nvSpPr>
        <p:spPr>
          <a:xfrm>
            <a:off x="1502452" y="4396303"/>
            <a:ext cx="713657" cy="307777"/>
          </a:xfrm>
          <a:prstGeom prst="rect">
            <a:avLst/>
          </a:prstGeom>
        </p:spPr>
        <p:txBody>
          <a:bodyPr wrap="none">
            <a:spAutoFit/>
          </a:bodyPr>
          <a:lstStyle/>
          <a:p>
            <a:r>
              <a:rPr lang="en-US" sz="1400" dirty="0">
                <a:ea typeface="Calibri"/>
                <a:cs typeface="B Nazanin"/>
              </a:rPr>
              <a:t>Second</a:t>
            </a:r>
            <a:endParaRPr lang="en-US" sz="1400" dirty="0"/>
          </a:p>
        </p:txBody>
      </p:sp>
      <p:sp>
        <p:nvSpPr>
          <p:cNvPr id="8" name="Right Arrow 7"/>
          <p:cNvSpPr/>
          <p:nvPr/>
        </p:nvSpPr>
        <p:spPr>
          <a:xfrm>
            <a:off x="2976392" y="5399365"/>
            <a:ext cx="838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p:cNvGraphicFramePr>
            <a:graphicFrameLocks noGrp="1"/>
          </p:cNvGraphicFramePr>
          <p:nvPr>
            <p:extLst>
              <p:ext uri="{D42A27DB-BD31-4B8C-83A1-F6EECF244321}">
                <p14:modId xmlns:p14="http://schemas.microsoft.com/office/powerpoint/2010/main" val="4149695688"/>
              </p:ext>
            </p:extLst>
          </p:nvPr>
        </p:nvGraphicFramePr>
        <p:xfrm>
          <a:off x="5948192" y="4766905"/>
          <a:ext cx="1371600" cy="1645920"/>
        </p:xfrm>
        <a:graphic>
          <a:graphicData uri="http://schemas.openxmlformats.org/drawingml/2006/table">
            <a:tbl>
              <a:tblPr firstRow="1" firstCol="1" bandRow="1"/>
              <a:tblGrid>
                <a:gridCol w="640080"/>
                <a:gridCol w="731520"/>
              </a:tblGrid>
              <a:tr h="274320">
                <a:tc>
                  <a:txBody>
                    <a:bodyPr/>
                    <a:lstStyle/>
                    <a:p>
                      <a:pPr algn="ctr" rtl="0">
                        <a:spcAft>
                          <a:spcPts val="0"/>
                        </a:spcAft>
                      </a:pPr>
                      <a:r>
                        <a:rPr lang="en-US" sz="1400" b="1" dirty="0" smtClean="0">
                          <a:effectLst/>
                          <a:latin typeface="Calibri"/>
                          <a:ea typeface="Calibri"/>
                          <a:cs typeface="B Nazanin"/>
                        </a:rPr>
                        <a:t>city</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a:spcAft>
                          <a:spcPts val="0"/>
                        </a:spcAft>
                      </a:pPr>
                      <a:r>
                        <a:rPr lang="en-US" sz="1400" b="1" dirty="0" smtClean="0">
                          <a:effectLst/>
                          <a:latin typeface="Calibri"/>
                          <a:ea typeface="Calibri"/>
                          <a:cs typeface="B Nazanin"/>
                        </a:rPr>
                        <a:t>status</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274320">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74320">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F46C"/>
                    </a:solidFill>
                  </a:tcPr>
                </a:tc>
              </a:tr>
              <a:tr h="274320">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274320">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274320">
                <a:tc>
                  <a:txBody>
                    <a:bodyPr/>
                    <a:lstStyle/>
                    <a:p>
                      <a:pPr algn="ctr" rtl="0">
                        <a:spcAft>
                          <a:spcPts val="0"/>
                        </a:spcAft>
                      </a:pPr>
                      <a:r>
                        <a:rPr lang="en-US" sz="1400" dirty="0" smtClean="0">
                          <a:effectLst/>
                          <a:latin typeface="Calibri"/>
                          <a:ea typeface="Calibri"/>
                          <a:cs typeface="B Nazanin"/>
                        </a:rPr>
                        <a:t>C1</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bl>
          </a:graphicData>
        </a:graphic>
      </p:graphicFrame>
    </p:spTree>
    <p:extLst>
      <p:ext uri="{BB962C8B-B14F-4D97-AF65-F5344CB8AC3E}">
        <p14:creationId xmlns:p14="http://schemas.microsoft.com/office/powerpoint/2010/main" val="3374988090"/>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7" dur="500"/>
                                        <p:tgtEl>
                                          <p:spTgt spid="2">
                                            <p:txEl>
                                              <p:pRg st="5" end="5"/>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randombar(horizontal)">
                                      <p:cBhvr>
                                        <p:cTn id="10" dur="500"/>
                                        <p:tgtEl>
                                          <p:spTgt spid="2">
                                            <p:txEl>
                                              <p:pRg st="6" end="6"/>
                                            </p:txEl>
                                          </p:spTgt>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152400" y="381000"/>
            <a:ext cx="8839200" cy="5892800"/>
          </a:xfrm>
        </p:spPr>
        <p:txBody>
          <a:bodyPr>
            <a:normAutofit fontScale="85000" lnSpcReduction="20000"/>
          </a:bodyPr>
          <a:lstStyle/>
          <a:p>
            <a:pPr algn="justLow" rtl="1">
              <a:lnSpc>
                <a:spcPct val="150000"/>
              </a:lnSpc>
              <a:buNone/>
            </a:pPr>
            <a:r>
              <a:rPr lang="fa-IR" sz="2400" dirty="0" smtClean="0"/>
              <a:t>در واقع این مشکلات از آن جا ناشی می شود که پرتوهای روابط </a:t>
            </a:r>
            <a:r>
              <a:rPr lang="en-US" dirty="0"/>
              <a:t>b</a:t>
            </a:r>
            <a:r>
              <a:rPr lang="fa-IR" sz="2400" dirty="0" smtClean="0"/>
              <a:t> و</a:t>
            </a:r>
            <a:r>
              <a:rPr lang="en-US" sz="2400" dirty="0" smtClean="0"/>
              <a:t>c </a:t>
            </a:r>
            <a:r>
              <a:rPr lang="fa-IR" sz="2400" dirty="0" smtClean="0"/>
              <a:t> به یکدیگر وابسته اند. </a:t>
            </a:r>
          </a:p>
          <a:p>
            <a:pPr algn="justLow" rtl="1">
              <a:lnSpc>
                <a:spcPct val="150000"/>
              </a:lnSpc>
              <a:buNone/>
            </a:pPr>
            <a:r>
              <a:rPr lang="fa-IR" sz="2400" b="1" dirty="0" smtClean="0">
                <a:solidFill>
                  <a:schemeClr val="accent1">
                    <a:lumMod val="50000"/>
                  </a:schemeClr>
                </a:solidFill>
              </a:rPr>
              <a:t>پس تجزیه خوب تجزیه ای که پرتو های آن پرتوهای مستقل از یکدیگر باشند.</a:t>
            </a:r>
          </a:p>
          <a:p>
            <a:pPr algn="justLow" rtl="1">
              <a:lnSpc>
                <a:spcPct val="150000"/>
              </a:lnSpc>
              <a:buNone/>
            </a:pPr>
            <a:r>
              <a:rPr lang="fa-IR" sz="2400" dirty="0" smtClean="0"/>
              <a:t>حال با توجه به ضوابط ریسانن تجزیه مطلوب را تشخیص می دهیم.</a:t>
            </a:r>
          </a:p>
          <a:p>
            <a:pPr algn="justLow" rtl="1">
              <a:lnSpc>
                <a:spcPct val="150000"/>
              </a:lnSpc>
              <a:buNone/>
            </a:pPr>
            <a:r>
              <a:rPr lang="fa-IR" sz="2400" dirty="0" smtClean="0"/>
              <a:t>تجزیه </a:t>
            </a:r>
            <a:r>
              <a:rPr lang="en-US" sz="2400" dirty="0" smtClean="0"/>
              <a:t>a</a:t>
            </a:r>
            <a:r>
              <a:rPr lang="fa-IR" sz="2400" dirty="0" smtClean="0"/>
              <a:t> یک تجزیه خوب است. </a:t>
            </a:r>
            <a:r>
              <a:rPr lang="fa-IR" dirty="0" smtClean="0"/>
              <a:t>چرا که: </a:t>
            </a:r>
          </a:p>
          <a:p>
            <a:pPr marL="457200" indent="-457200" algn="justLow" rtl="0">
              <a:lnSpc>
                <a:spcPct val="150000"/>
              </a:lnSpc>
              <a:buFont typeface="+mj-lt"/>
              <a:buAutoNum type="alphaLcParenR"/>
            </a:pPr>
            <a:r>
              <a:rPr lang="en-US" dirty="0"/>
              <a:t>SC(</a:t>
            </a:r>
            <a:r>
              <a:rPr lang="en-US" u="sng" dirty="0" err="1"/>
              <a:t>S#,</a:t>
            </a:r>
            <a:r>
              <a:rPr lang="en-US" dirty="0" err="1"/>
              <a:t>City</a:t>
            </a:r>
            <a:r>
              <a:rPr lang="en-US" dirty="0"/>
              <a:t>)      ,    CS(</a:t>
            </a:r>
            <a:r>
              <a:rPr lang="en-US" u="sng" dirty="0" err="1"/>
              <a:t>City</a:t>
            </a:r>
            <a:r>
              <a:rPr lang="en-US" dirty="0" err="1"/>
              <a:t>,Status</a:t>
            </a:r>
            <a:r>
              <a:rPr lang="en-US" dirty="0"/>
              <a:t>)</a:t>
            </a:r>
          </a:p>
          <a:p>
            <a:pPr algn="justLow">
              <a:lnSpc>
                <a:spcPct val="150000"/>
              </a:lnSpc>
              <a:buNone/>
            </a:pPr>
            <a:r>
              <a:rPr lang="fa-IR" sz="2400" b="1" u="sng" dirty="0" smtClean="0"/>
              <a:t>اولاً:</a:t>
            </a:r>
          </a:p>
          <a:p>
            <a:pPr lvl="1" algn="justLow">
              <a:lnSpc>
                <a:spcPct val="150000"/>
              </a:lnSpc>
              <a:buNone/>
            </a:pPr>
            <a:r>
              <a:rPr lang="fa-IR" sz="2200" dirty="0" smtClean="0"/>
              <a:t> صفت مشترک بین دورابطه تجزیه شده </a:t>
            </a:r>
            <a:r>
              <a:rPr lang="en-US" sz="2200" b="1" dirty="0" smtClean="0"/>
              <a:t>City</a:t>
            </a:r>
            <a:r>
              <a:rPr lang="fa-IR" sz="2200" b="1" dirty="0" smtClean="0"/>
              <a:t> </a:t>
            </a:r>
            <a:r>
              <a:rPr lang="fa-IR" sz="2200" dirty="0" smtClean="0"/>
              <a:t> می باشدکه </a:t>
            </a:r>
            <a:r>
              <a:rPr lang="en-US" sz="2200" b="1" dirty="0" smtClean="0"/>
              <a:t>City</a:t>
            </a:r>
            <a:r>
              <a:rPr lang="fa-IR" sz="2200" b="1" dirty="0" smtClean="0"/>
              <a:t> </a:t>
            </a:r>
            <a:r>
              <a:rPr lang="fa-IR" sz="2200" dirty="0" smtClean="0"/>
              <a:t>در رابطه </a:t>
            </a:r>
            <a:r>
              <a:rPr lang="en-US" sz="2200" b="1" dirty="0" smtClean="0"/>
              <a:t>CS</a:t>
            </a:r>
            <a:r>
              <a:rPr lang="fa-IR" sz="2200" dirty="0" smtClean="0"/>
              <a:t> کلید کاندید است.</a:t>
            </a:r>
          </a:p>
          <a:p>
            <a:pPr algn="justLow">
              <a:lnSpc>
                <a:spcPct val="150000"/>
              </a:lnSpc>
              <a:buNone/>
            </a:pPr>
            <a:endParaRPr lang="fa-IR" dirty="0"/>
          </a:p>
          <a:p>
            <a:pPr algn="justLow">
              <a:lnSpc>
                <a:spcPct val="150000"/>
              </a:lnSpc>
              <a:buNone/>
            </a:pPr>
            <a:r>
              <a:rPr lang="fa-IR" sz="2400" b="1" u="sng" dirty="0" smtClean="0"/>
              <a:t>ثانیاً:</a:t>
            </a:r>
          </a:p>
          <a:p>
            <a:pPr algn="justLow">
              <a:lnSpc>
                <a:spcPct val="150000"/>
              </a:lnSpc>
              <a:buNone/>
            </a:pPr>
            <a:r>
              <a:rPr lang="fa-IR" dirty="0"/>
              <a:t>تجزیه حافظ وابستگی ها </a:t>
            </a:r>
            <a:r>
              <a:rPr lang="fa-IR" dirty="0" smtClean="0"/>
              <a:t>است.</a:t>
            </a:r>
            <a:endParaRPr lang="fa-IR" b="1" dirty="0" smtClean="0"/>
          </a:p>
          <a:p>
            <a:pPr lvl="1" algn="l">
              <a:lnSpc>
                <a:spcPct val="150000"/>
              </a:lnSpc>
              <a:buNone/>
            </a:pPr>
            <a:r>
              <a:rPr lang="en-US" b="1" dirty="0" smtClean="0"/>
              <a:t>S</a:t>
            </a:r>
            <a:r>
              <a:rPr lang="en-US" b="1" dirty="0"/>
              <a:t># </a:t>
            </a:r>
            <a:r>
              <a:rPr lang="en-US" b="1" dirty="0" smtClean="0"/>
              <a:t>→ City     </a:t>
            </a:r>
            <a:r>
              <a:rPr lang="en-US" b="1" dirty="0"/>
              <a:t>,     City →</a:t>
            </a:r>
            <a:r>
              <a:rPr lang="en-US" b="1" dirty="0" smtClean="0"/>
              <a:t> </a:t>
            </a:r>
            <a:r>
              <a:rPr lang="en-US" b="1" dirty="0"/>
              <a:t>Status   ⇒     S# →</a:t>
            </a:r>
            <a:r>
              <a:rPr lang="en-US" b="1" dirty="0" smtClean="0"/>
              <a:t> Status</a:t>
            </a:r>
            <a:endParaRPr lang="fa-IR" b="1" dirty="0" smtClean="0"/>
          </a:p>
          <a:p>
            <a:pPr algn="justLow">
              <a:lnSpc>
                <a:spcPct val="150000"/>
              </a:lnSpc>
              <a:buNone/>
            </a:pPr>
            <a:r>
              <a:rPr lang="fa-IR" dirty="0"/>
              <a:t>ولی تجزیه </a:t>
            </a:r>
            <a:r>
              <a:rPr lang="en-US" dirty="0"/>
              <a:t>b</a:t>
            </a:r>
            <a:r>
              <a:rPr lang="fa-IR" dirty="0"/>
              <a:t> در مثال قبلی تجزیه خوبی نیست چرا که </a:t>
            </a:r>
            <a:r>
              <a:rPr lang="fa-IR" dirty="0" smtClean="0"/>
              <a:t>رابطه </a:t>
            </a:r>
            <a:r>
              <a:rPr lang="en-US" dirty="0" smtClean="0"/>
              <a:t> </a:t>
            </a:r>
            <a:r>
              <a:rPr lang="en-US" b="1" dirty="0" smtClean="0"/>
              <a:t>→ </a:t>
            </a:r>
            <a:r>
              <a:rPr lang="en-US" b="1" dirty="0"/>
              <a:t>Status</a:t>
            </a:r>
            <a:r>
              <a:rPr lang="fa-IR" b="1" dirty="0" smtClean="0"/>
              <a:t> </a:t>
            </a:r>
            <a:r>
              <a:rPr lang="en-US" b="1" dirty="0"/>
              <a:t>City</a:t>
            </a:r>
            <a:r>
              <a:rPr lang="fa-IR" dirty="0"/>
              <a:t> </a:t>
            </a:r>
            <a:r>
              <a:rPr lang="en-US" dirty="0" smtClean="0"/>
              <a:t> </a:t>
            </a:r>
            <a:r>
              <a:rPr lang="fa-IR" dirty="0" smtClean="0"/>
              <a:t>قابل </a:t>
            </a:r>
            <a:r>
              <a:rPr lang="fa-IR" dirty="0"/>
              <a:t>استنتاج نمی باشد. یعنی شرط دوم قضیه ریسانن برقرار نیست.</a:t>
            </a:r>
          </a:p>
        </p:txBody>
      </p:sp>
    </p:spTree>
    <p:extLst>
      <p:ext uri="{BB962C8B-B14F-4D97-AF65-F5344CB8AC3E}">
        <p14:creationId xmlns:p14="http://schemas.microsoft.com/office/powerpoint/2010/main" val="2176502135"/>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7" dur="500"/>
                                        <p:tgtEl>
                                          <p:spTgt spid="2">
                                            <p:txEl>
                                              <p:pRg st="5" end="5"/>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randombar(horizontal)">
                                      <p:cBhvr>
                                        <p:cTn id="10" dur="500"/>
                                        <p:tgtEl>
                                          <p:spTgt spid="2">
                                            <p:txEl>
                                              <p:pRg st="6" end="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animEffect transition="in" filter="randombar(horizontal)">
                                      <p:cBhvr>
                                        <p:cTn id="15" dur="500"/>
                                        <p:tgtEl>
                                          <p:spTgt spid="2">
                                            <p:txEl>
                                              <p:pRg st="8" end="8"/>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9" end="9"/>
                                            </p:txEl>
                                          </p:spTgt>
                                        </p:tgtEl>
                                        <p:attrNameLst>
                                          <p:attrName>style.visibility</p:attrName>
                                        </p:attrNameLst>
                                      </p:cBhvr>
                                      <p:to>
                                        <p:strVal val="visible"/>
                                      </p:to>
                                    </p:set>
                                    <p:animEffect transition="in" filter="randombar(horizontal)">
                                      <p:cBhvr>
                                        <p:cTn id="18" dur="500"/>
                                        <p:tgtEl>
                                          <p:spTgt spid="2">
                                            <p:txEl>
                                              <p:pRg st="9" end="9"/>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10" end="10"/>
                                            </p:txEl>
                                          </p:spTgt>
                                        </p:tgtEl>
                                        <p:attrNameLst>
                                          <p:attrName>style.visibility</p:attrName>
                                        </p:attrNameLst>
                                      </p:cBhvr>
                                      <p:to>
                                        <p:strVal val="visible"/>
                                      </p:to>
                                    </p:set>
                                    <p:animEffect transition="in" filter="randombar(horizontal)">
                                      <p:cBhvr>
                                        <p:cTn id="21" dur="500"/>
                                        <p:tgtEl>
                                          <p:spTgt spid="2">
                                            <p:txEl>
                                              <p:pRg st="10" end="10"/>
                                            </p:txEl>
                                          </p:spTgt>
                                        </p:tgtEl>
                                      </p:cBhvr>
                                    </p:animEffect>
                                  </p:childTnLst>
                                </p:cTn>
                              </p:par>
                            </p:childTnLst>
                          </p:cTn>
                        </p:par>
                        <p:par>
                          <p:cTn id="22" fill="hold">
                            <p:stCondLst>
                              <p:cond delay="500"/>
                            </p:stCondLst>
                            <p:childTnLst>
                              <p:par>
                                <p:cTn id="23" presetID="14" presetClass="entr" presetSubtype="10" fill="hold" nodeType="after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animEffect transition="in" filter="randombar(horizontal)">
                                      <p:cBhvr>
                                        <p:cTn id="25"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267200" y="685801"/>
            <a:ext cx="4724400" cy="5317172"/>
          </a:xfrm>
        </p:spPr>
        <p:txBody>
          <a:bodyPr>
            <a:normAutofit/>
          </a:bodyPr>
          <a:lstStyle/>
          <a:p>
            <a:pPr algn="justLow">
              <a:lnSpc>
                <a:spcPct val="150000"/>
              </a:lnSpc>
              <a:buNone/>
            </a:pPr>
            <a:r>
              <a:rPr lang="fa-IR" sz="2000" dirty="0" smtClean="0"/>
              <a:t>تجزیه </a:t>
            </a:r>
            <a:r>
              <a:rPr lang="en-US" sz="2000" dirty="0"/>
              <a:t>b</a:t>
            </a:r>
            <a:r>
              <a:rPr lang="fa-IR" sz="2000" dirty="0"/>
              <a:t> در مثال قبلی تجزیه خوبی نیست چرا که رابطه </a:t>
            </a:r>
            <a:r>
              <a:rPr lang="en-US" sz="2000" dirty="0"/>
              <a:t> </a:t>
            </a:r>
            <a:r>
              <a:rPr lang="en-US" sz="2000" b="1" dirty="0"/>
              <a:t>→ Status</a:t>
            </a:r>
            <a:r>
              <a:rPr lang="fa-IR" sz="2000" b="1" dirty="0"/>
              <a:t> </a:t>
            </a:r>
            <a:r>
              <a:rPr lang="en-US" sz="2000" b="1" dirty="0"/>
              <a:t>City</a:t>
            </a:r>
            <a:r>
              <a:rPr lang="fa-IR" sz="2000" dirty="0"/>
              <a:t> </a:t>
            </a:r>
            <a:r>
              <a:rPr lang="en-US" sz="2000" dirty="0"/>
              <a:t> </a:t>
            </a:r>
            <a:r>
              <a:rPr lang="fa-IR" sz="2000" dirty="0"/>
              <a:t>قابل استنتاج نمی باشد. یعنی شرط دوم قضیه ریسانن برقرار نیست</a:t>
            </a:r>
            <a:r>
              <a:rPr lang="fa-IR" sz="2000" dirty="0" smtClean="0"/>
              <a:t>.</a:t>
            </a:r>
          </a:p>
          <a:p>
            <a:pPr algn="justLow">
              <a:lnSpc>
                <a:spcPct val="150000"/>
              </a:lnSpc>
              <a:buNone/>
            </a:pPr>
            <a:endParaRPr lang="fa-IR" sz="2000" dirty="0" smtClean="0"/>
          </a:p>
          <a:p>
            <a:pPr algn="justLow" rtl="1">
              <a:lnSpc>
                <a:spcPct val="150000"/>
              </a:lnSpc>
              <a:buNone/>
            </a:pPr>
            <a:endParaRPr lang="fa-IR" sz="2000" dirty="0" smtClean="0"/>
          </a:p>
          <a:p>
            <a:pPr algn="just">
              <a:lnSpc>
                <a:spcPct val="150000"/>
              </a:lnSpc>
              <a:buNone/>
            </a:pPr>
            <a:r>
              <a:rPr lang="fa-IR" sz="2000" dirty="0" smtClean="0"/>
              <a:t>همچنین تجزیه </a:t>
            </a:r>
            <a:r>
              <a:rPr lang="en-US" sz="2000" dirty="0" smtClean="0"/>
              <a:t>c</a:t>
            </a:r>
            <a:r>
              <a:rPr lang="fa-IR" sz="2000" dirty="0" smtClean="0"/>
              <a:t> در مثال قبلی نیز، تجزیه خوبی نیست چرا که فیلد مشترک دو جدول   </a:t>
            </a:r>
            <a:r>
              <a:rPr lang="en-US" sz="2000" b="1" dirty="0" smtClean="0"/>
              <a:t>Status</a:t>
            </a:r>
            <a:r>
              <a:rPr lang="fa-IR" sz="2000" b="1" dirty="0" smtClean="0"/>
              <a:t> </a:t>
            </a:r>
            <a:r>
              <a:rPr lang="fa-IR" sz="2000" dirty="0" smtClean="0"/>
              <a:t>است و </a:t>
            </a:r>
            <a:r>
              <a:rPr lang="en-US" sz="2000" b="1" dirty="0" smtClean="0"/>
              <a:t>Status</a:t>
            </a:r>
            <a:r>
              <a:rPr lang="fa-IR" sz="2000" b="1" dirty="0" smtClean="0"/>
              <a:t> </a:t>
            </a:r>
            <a:r>
              <a:rPr lang="fa-IR" sz="2000" dirty="0" smtClean="0"/>
              <a:t>کلید کاندید هیچکدام از دو جدول نیست. پس شرط اول قضیه ریسانن را ندارد. البته تجزیه </a:t>
            </a:r>
            <a:r>
              <a:rPr lang="en-US" sz="2000" dirty="0" smtClean="0"/>
              <a:t>c</a:t>
            </a:r>
            <a:r>
              <a:rPr lang="fa-IR" sz="2000" dirty="0" smtClean="0"/>
              <a:t> شرط دوم را هم ندارد چرا که </a:t>
            </a:r>
            <a:r>
              <a:rPr lang="en-US" sz="2000" b="1" dirty="0" smtClean="0"/>
              <a:t>S# </a:t>
            </a:r>
            <a:r>
              <a:rPr lang="en-US" sz="2000" b="1" dirty="0"/>
              <a:t>→</a:t>
            </a:r>
            <a:r>
              <a:rPr lang="en-US" sz="2000" b="1" dirty="0" smtClean="0"/>
              <a:t> City</a:t>
            </a:r>
            <a:r>
              <a:rPr lang="fa-IR" sz="2000" b="1" dirty="0" smtClean="0"/>
              <a:t> </a:t>
            </a:r>
            <a:r>
              <a:rPr lang="fa-IR" sz="2000" dirty="0" smtClean="0"/>
              <a:t>را نمی توان از آن استنتاج کرد.</a:t>
            </a:r>
          </a:p>
        </p:txBody>
      </p:sp>
      <p:graphicFrame>
        <p:nvGraphicFramePr>
          <p:cNvPr id="6" name="جدول 3"/>
          <p:cNvGraphicFramePr>
            <a:graphicFrameLocks noGrp="1"/>
          </p:cNvGraphicFramePr>
          <p:nvPr>
            <p:extLst>
              <p:ext uri="{D42A27DB-BD31-4B8C-83A1-F6EECF244321}">
                <p14:modId xmlns:p14="http://schemas.microsoft.com/office/powerpoint/2010/main" val="3597227511"/>
              </p:ext>
            </p:extLst>
          </p:nvPr>
        </p:nvGraphicFramePr>
        <p:xfrm>
          <a:off x="396240" y="1147554"/>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City</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1"/>
                      <a:r>
                        <a:rPr lang="en-US" sz="1200" dirty="0" smtClean="0">
                          <a:solidFill>
                            <a:schemeClr val="tx1"/>
                          </a:solidFill>
                        </a:rPr>
                        <a:t>S1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C3</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dirty="0" smtClean="0">
                          <a:solidFill>
                            <a:schemeClr val="tx1"/>
                          </a:solidFill>
                        </a:rPr>
                        <a:t>S4</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C2</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1"/>
                      <a:r>
                        <a:rPr lang="en-US" sz="1200" smtClean="0">
                          <a:solidFill>
                            <a:schemeClr val="tx1"/>
                          </a:solidFill>
                        </a:rPr>
                        <a:t>S5</a:t>
                      </a:r>
                      <a:endParaRPr lang="en-US"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r>
                        <a:rPr lang="en-US" sz="1200" dirty="0" smtClean="0">
                          <a:solidFill>
                            <a:schemeClr val="tx1"/>
                          </a:solidFill>
                        </a:rPr>
                        <a:t>C1</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8" name="کادر متن 5"/>
          <p:cNvSpPr txBox="1"/>
          <p:nvPr/>
        </p:nvSpPr>
        <p:spPr>
          <a:xfrm>
            <a:off x="853440" y="796895"/>
            <a:ext cx="609600" cy="276999"/>
          </a:xfrm>
          <a:prstGeom prst="rect">
            <a:avLst/>
          </a:prstGeom>
          <a:noFill/>
        </p:spPr>
        <p:txBody>
          <a:bodyPr wrap="square" rtlCol="0">
            <a:spAutoFit/>
          </a:bodyPr>
          <a:lstStyle/>
          <a:p>
            <a:pPr algn="ctr"/>
            <a:r>
              <a:rPr lang="en-US" sz="1200" b="1" dirty="0" smtClean="0"/>
              <a:t>SC</a:t>
            </a:r>
            <a:endParaRPr lang="en-US" sz="1200" b="1" dirty="0"/>
          </a:p>
        </p:txBody>
      </p:sp>
      <p:sp>
        <p:nvSpPr>
          <p:cNvPr id="9" name="کادر متن 6"/>
          <p:cNvSpPr txBox="1"/>
          <p:nvPr/>
        </p:nvSpPr>
        <p:spPr>
          <a:xfrm>
            <a:off x="2796540" y="782696"/>
            <a:ext cx="609600" cy="276999"/>
          </a:xfrm>
          <a:prstGeom prst="rect">
            <a:avLst/>
          </a:prstGeom>
          <a:noFill/>
        </p:spPr>
        <p:txBody>
          <a:bodyPr wrap="square" rtlCol="0">
            <a:spAutoFit/>
          </a:bodyPr>
          <a:lstStyle/>
          <a:p>
            <a:pPr algn="ctr"/>
            <a:r>
              <a:rPr lang="en-US" sz="1200" b="1" dirty="0" smtClean="0"/>
              <a:t>SS</a:t>
            </a:r>
            <a:endParaRPr lang="en-US" sz="1200" b="1" dirty="0"/>
          </a:p>
        </p:txBody>
      </p:sp>
      <p:graphicFrame>
        <p:nvGraphicFramePr>
          <p:cNvPr id="10" name="Table 9"/>
          <p:cNvGraphicFramePr>
            <a:graphicFrameLocks noGrp="1"/>
          </p:cNvGraphicFramePr>
          <p:nvPr>
            <p:extLst>
              <p:ext uri="{D42A27DB-BD31-4B8C-83A1-F6EECF244321}">
                <p14:modId xmlns:p14="http://schemas.microsoft.com/office/powerpoint/2010/main" val="3975773288"/>
              </p:ext>
            </p:extLst>
          </p:nvPr>
        </p:nvGraphicFramePr>
        <p:xfrm>
          <a:off x="2415540" y="1159579"/>
          <a:ext cx="1371600" cy="1645920"/>
        </p:xfrm>
        <a:graphic>
          <a:graphicData uri="http://schemas.openxmlformats.org/drawingml/2006/table">
            <a:tbl>
              <a:tblPr firstRow="1" firstCol="1" bandRow="1"/>
              <a:tblGrid>
                <a:gridCol w="640080"/>
                <a:gridCol w="731520"/>
              </a:tblGrid>
              <a:tr h="274320">
                <a:tc>
                  <a:txBody>
                    <a:bodyPr/>
                    <a:lstStyle/>
                    <a:p>
                      <a:pPr algn="ctr" rtl="0">
                        <a:spcAft>
                          <a:spcPts val="0"/>
                        </a:spcAft>
                      </a:pPr>
                      <a:r>
                        <a:rPr lang="en-US" sz="1400" b="1"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a:spcAft>
                          <a:spcPts val="0"/>
                        </a:spcAft>
                      </a:pPr>
                      <a:r>
                        <a:rPr lang="en-US" sz="1400" b="1" dirty="0" smtClean="0">
                          <a:effectLst/>
                          <a:latin typeface="Calibri"/>
                          <a:ea typeface="Calibri"/>
                          <a:cs typeface="B Nazanin"/>
                        </a:rPr>
                        <a:t>status</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274320">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15" name="جدول 3"/>
          <p:cNvGraphicFramePr>
            <a:graphicFrameLocks noGrp="1"/>
          </p:cNvGraphicFramePr>
          <p:nvPr>
            <p:extLst>
              <p:ext uri="{D42A27DB-BD31-4B8C-83A1-F6EECF244321}">
                <p14:modId xmlns:p14="http://schemas.microsoft.com/office/powerpoint/2010/main" val="1798748732"/>
              </p:ext>
            </p:extLst>
          </p:nvPr>
        </p:nvGraphicFramePr>
        <p:xfrm>
          <a:off x="396240" y="4162833"/>
          <a:ext cx="1645920" cy="1645920"/>
        </p:xfrm>
        <a:graphic>
          <a:graphicData uri="http://schemas.openxmlformats.org/drawingml/2006/table">
            <a:tbl>
              <a:tblPr firstRow="1" bandRow="1">
                <a:tableStyleId>{F5AB1C69-6EDB-4FF4-983F-18BD219EF322}</a:tableStyleId>
              </a:tblPr>
              <a:tblGrid>
                <a:gridCol w="822960"/>
                <a:gridCol w="822960"/>
              </a:tblGrid>
              <a:tr h="274320">
                <a:tc>
                  <a:txBody>
                    <a:bodyPr/>
                    <a:lstStyle/>
                    <a:p>
                      <a:pPr algn="ctr" rtl="1"/>
                      <a:r>
                        <a:rPr lang="en-US" sz="1200" dirty="0" smtClean="0">
                          <a:solidFill>
                            <a:schemeClr val="tx1"/>
                          </a:solidFill>
                        </a:rPr>
                        <a:t>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rtl="1"/>
                      <a:r>
                        <a:rPr lang="en-US" sz="1200" dirty="0" smtClean="0">
                          <a:solidFill>
                            <a:schemeClr val="tx1"/>
                          </a:solidFill>
                        </a:rPr>
                        <a:t>status</a:t>
                      </a:r>
                      <a:endParaRPr 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274320">
                <a:tc>
                  <a:txBody>
                    <a:bodyPr/>
                    <a:lstStyle/>
                    <a:p>
                      <a:pPr algn="ctr" rtl="0">
                        <a:spcAft>
                          <a:spcPts val="0"/>
                        </a:spcAft>
                      </a:pPr>
                      <a:r>
                        <a:rPr lang="en-US" sz="1400" dirty="0">
                          <a:effectLst/>
                          <a:latin typeface="Calibri"/>
                          <a:ea typeface="Calibri"/>
                          <a:cs typeface="B Nazanin"/>
                        </a:rPr>
                        <a:t>S1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0">
                        <a:spcAft>
                          <a:spcPts val="0"/>
                        </a:spcAft>
                      </a:pPr>
                      <a:r>
                        <a:rPr lang="en-US" sz="1400" dirty="0" smtClean="0">
                          <a:effectLst/>
                          <a:latin typeface="Calibri"/>
                          <a:ea typeface="Calibri"/>
                          <a:cs typeface="B Nazanin"/>
                        </a:rPr>
                        <a:t>S2</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0">
                        <a:spcAft>
                          <a:spcPts val="0"/>
                        </a:spcAft>
                      </a:pPr>
                      <a:r>
                        <a:rPr lang="en-US" sz="1400" dirty="0" smtClean="0">
                          <a:effectLst/>
                          <a:latin typeface="Calibri"/>
                          <a:ea typeface="Calibri"/>
                          <a:cs typeface="B Nazanin"/>
                        </a:rPr>
                        <a:t>S3</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0">
                        <a:spcAft>
                          <a:spcPts val="0"/>
                        </a:spcAft>
                      </a:pPr>
                      <a:r>
                        <a:rPr lang="en-US" sz="1400" dirty="0" smtClean="0">
                          <a:effectLst/>
                          <a:latin typeface="Calibri"/>
                          <a:ea typeface="Calibri"/>
                          <a:cs typeface="B Nazanin"/>
                        </a:rPr>
                        <a:t>S4</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4320">
                <a:tc>
                  <a:txBody>
                    <a:bodyPr/>
                    <a:lstStyle/>
                    <a:p>
                      <a:pPr algn="ctr" rtl="0">
                        <a:spcAft>
                          <a:spcPts val="0"/>
                        </a:spcAft>
                      </a:pPr>
                      <a:r>
                        <a:rPr lang="en-US" sz="1400" dirty="0" smtClean="0">
                          <a:effectLst/>
                          <a:latin typeface="Calibri"/>
                          <a:ea typeface="Calibri"/>
                          <a:cs typeface="B Nazanin"/>
                        </a:rPr>
                        <a:t>S5</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6" name="کادر متن 5"/>
          <p:cNvSpPr txBox="1"/>
          <p:nvPr/>
        </p:nvSpPr>
        <p:spPr>
          <a:xfrm>
            <a:off x="853440" y="3812174"/>
            <a:ext cx="609600" cy="276999"/>
          </a:xfrm>
          <a:prstGeom prst="rect">
            <a:avLst/>
          </a:prstGeom>
          <a:noFill/>
        </p:spPr>
        <p:txBody>
          <a:bodyPr wrap="square" rtlCol="0">
            <a:spAutoFit/>
          </a:bodyPr>
          <a:lstStyle/>
          <a:p>
            <a:pPr algn="ctr"/>
            <a:r>
              <a:rPr lang="en-US" sz="1200" b="1" dirty="0" smtClean="0"/>
              <a:t>SS</a:t>
            </a:r>
            <a:endParaRPr lang="en-US" sz="1200" b="1" dirty="0"/>
          </a:p>
        </p:txBody>
      </p:sp>
      <p:sp>
        <p:nvSpPr>
          <p:cNvPr id="17" name="کادر متن 6"/>
          <p:cNvSpPr txBox="1"/>
          <p:nvPr/>
        </p:nvSpPr>
        <p:spPr>
          <a:xfrm>
            <a:off x="2796540" y="3797975"/>
            <a:ext cx="609600" cy="276999"/>
          </a:xfrm>
          <a:prstGeom prst="rect">
            <a:avLst/>
          </a:prstGeom>
          <a:noFill/>
        </p:spPr>
        <p:txBody>
          <a:bodyPr wrap="square" rtlCol="0">
            <a:spAutoFit/>
          </a:bodyPr>
          <a:lstStyle/>
          <a:p>
            <a:pPr algn="ctr"/>
            <a:r>
              <a:rPr lang="en-US" sz="1200" b="1" dirty="0" smtClean="0"/>
              <a:t>CS</a:t>
            </a:r>
            <a:endParaRPr lang="en-US" sz="1200" b="1" dirty="0"/>
          </a:p>
        </p:txBody>
      </p:sp>
      <p:graphicFrame>
        <p:nvGraphicFramePr>
          <p:cNvPr id="18" name="Table 17"/>
          <p:cNvGraphicFramePr>
            <a:graphicFrameLocks noGrp="1"/>
          </p:cNvGraphicFramePr>
          <p:nvPr>
            <p:extLst>
              <p:ext uri="{D42A27DB-BD31-4B8C-83A1-F6EECF244321}">
                <p14:modId xmlns:p14="http://schemas.microsoft.com/office/powerpoint/2010/main" val="3824494721"/>
              </p:ext>
            </p:extLst>
          </p:nvPr>
        </p:nvGraphicFramePr>
        <p:xfrm>
          <a:off x="2415540" y="4174858"/>
          <a:ext cx="1371600" cy="1645920"/>
        </p:xfrm>
        <a:graphic>
          <a:graphicData uri="http://schemas.openxmlformats.org/drawingml/2006/table">
            <a:tbl>
              <a:tblPr firstRow="1" firstCol="1" bandRow="1"/>
              <a:tblGrid>
                <a:gridCol w="640080"/>
                <a:gridCol w="731520"/>
              </a:tblGrid>
              <a:tr h="274320">
                <a:tc>
                  <a:txBody>
                    <a:bodyPr/>
                    <a:lstStyle/>
                    <a:p>
                      <a:pPr algn="ctr" rtl="0">
                        <a:spcAft>
                          <a:spcPts val="0"/>
                        </a:spcAft>
                      </a:pPr>
                      <a:r>
                        <a:rPr lang="en-US" sz="1400" b="1" dirty="0" smtClean="0">
                          <a:effectLst/>
                          <a:latin typeface="Calibri"/>
                          <a:ea typeface="Calibri"/>
                          <a:cs typeface="B Nazanin"/>
                        </a:rPr>
                        <a:t>city</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a:spcAft>
                          <a:spcPts val="0"/>
                        </a:spcAft>
                      </a:pPr>
                      <a:r>
                        <a:rPr lang="en-US" sz="1400" b="1" dirty="0" smtClean="0">
                          <a:effectLst/>
                          <a:latin typeface="Calibri"/>
                          <a:ea typeface="Calibri"/>
                          <a:cs typeface="B Nazanin"/>
                        </a:rPr>
                        <a:t>status</a:t>
                      </a:r>
                      <a:endParaRPr lang="en-US" sz="1400" b="1"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274320">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C3</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10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C2</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20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74320">
                <a:tc>
                  <a:txBody>
                    <a:bodyPr/>
                    <a:lstStyle/>
                    <a:p>
                      <a:pPr algn="ctr" rtl="0">
                        <a:spcAft>
                          <a:spcPts val="0"/>
                        </a:spcAft>
                      </a:pPr>
                      <a:r>
                        <a:rPr lang="en-US" sz="1400" dirty="0" smtClean="0">
                          <a:effectLst/>
                          <a:latin typeface="Calibri"/>
                          <a:ea typeface="Calibri"/>
                          <a:cs typeface="B Nazanin"/>
                        </a:rPr>
                        <a:t>C1</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0">
                        <a:spcAft>
                          <a:spcPts val="0"/>
                        </a:spcAft>
                      </a:pPr>
                      <a:r>
                        <a:rPr lang="en-US" sz="1400" dirty="0" smtClean="0">
                          <a:effectLst/>
                          <a:latin typeface="Calibri"/>
                          <a:ea typeface="Calibri"/>
                          <a:cs typeface="B Nazanin"/>
                        </a:rPr>
                        <a:t>30</a:t>
                      </a:r>
                      <a:endParaRPr lang="en-US" sz="14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3" name="Rectangle 2"/>
          <p:cNvSpPr/>
          <p:nvPr/>
        </p:nvSpPr>
        <p:spPr>
          <a:xfrm>
            <a:off x="0" y="6002972"/>
            <a:ext cx="9144000" cy="830997"/>
          </a:xfrm>
          <a:prstGeom prst="rect">
            <a:avLst/>
          </a:prstGeom>
          <a:solidFill>
            <a:srgbClr val="FFFF99"/>
          </a:solidFill>
        </p:spPr>
        <p:txBody>
          <a:bodyPr wrap="square">
            <a:spAutoFit/>
          </a:bodyPr>
          <a:lstStyle/>
          <a:p>
            <a:pPr algn="justLow" rtl="1">
              <a:buNone/>
            </a:pPr>
            <a:r>
              <a:rPr lang="fa-IR" sz="2400" dirty="0">
                <a:cs typeface="B Nazanin" pitchFamily="2" charset="-78"/>
              </a:rPr>
              <a:t>تعریف:</a:t>
            </a:r>
          </a:p>
          <a:p>
            <a:pPr algn="justLow" rtl="1">
              <a:buNone/>
            </a:pPr>
            <a:r>
              <a:rPr lang="fa-IR" sz="2400" dirty="0">
                <a:cs typeface="B Nazanin" pitchFamily="2" charset="-78"/>
              </a:rPr>
              <a:t>رابطه ای که به پرتوهای مستقل تجزیه نمی شود، به رابطه تجزیه ناپذیر (اتومیک) موسوم است.</a:t>
            </a:r>
          </a:p>
        </p:txBody>
      </p:sp>
    </p:spTree>
    <p:extLst>
      <p:ext uri="{BB962C8B-B14F-4D97-AF65-F5344CB8AC3E}">
        <p14:creationId xmlns:p14="http://schemas.microsoft.com/office/powerpoint/2010/main" val="5154784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543800" cy="838200"/>
          </a:xfrm>
        </p:spPr>
        <p:txBody>
          <a:bodyPr/>
          <a:lstStyle/>
          <a:p>
            <a:pPr algn="ctr"/>
            <a:r>
              <a:rPr lang="fa-IR" sz="4000" dirty="0"/>
              <a:t>قضیۀ هیث (</a:t>
            </a:r>
            <a:r>
              <a:rPr lang="en-US" sz="4000" dirty="0"/>
              <a:t>Heath</a:t>
            </a:r>
            <a:r>
              <a:rPr lang="fa-IR" sz="4000" dirty="0" smtClean="0"/>
              <a:t>)</a:t>
            </a:r>
            <a:endParaRPr lang="en-US" sz="4000" dirty="0"/>
          </a:p>
        </p:txBody>
      </p:sp>
      <p:sp>
        <p:nvSpPr>
          <p:cNvPr id="3" name="Content Placeholder 2"/>
          <p:cNvSpPr>
            <a:spLocks noGrp="1"/>
          </p:cNvSpPr>
          <p:nvPr>
            <p:ph idx="1"/>
          </p:nvPr>
        </p:nvSpPr>
        <p:spPr>
          <a:xfrm>
            <a:off x="381000" y="1676400"/>
            <a:ext cx="8305800" cy="4419600"/>
          </a:xfrm>
        </p:spPr>
        <p:txBody>
          <a:bodyPr>
            <a:normAutofit/>
          </a:bodyPr>
          <a:lstStyle/>
          <a:p>
            <a:pPr algn="just">
              <a:lnSpc>
                <a:spcPct val="150000"/>
              </a:lnSpc>
              <a:buNone/>
            </a:pPr>
            <a:r>
              <a:rPr lang="fa-IR" dirty="0" smtClean="0"/>
              <a:t>رابطه (</a:t>
            </a:r>
            <a:r>
              <a:rPr lang="en-US" dirty="0" smtClean="0"/>
              <a:t>A,B,C</a:t>
            </a:r>
            <a:r>
              <a:rPr lang="fa-IR" dirty="0" smtClean="0"/>
              <a:t>)</a:t>
            </a:r>
            <a:r>
              <a:rPr lang="en-US" dirty="0" smtClean="0"/>
              <a:t>R</a:t>
            </a:r>
            <a:r>
              <a:rPr lang="fa-IR" dirty="0" smtClean="0"/>
              <a:t> که در آن </a:t>
            </a:r>
            <a:r>
              <a:rPr lang="en-US" dirty="0" smtClean="0"/>
              <a:t>A</a:t>
            </a:r>
            <a:r>
              <a:rPr lang="fa-IR" dirty="0" smtClean="0"/>
              <a:t> و </a:t>
            </a:r>
            <a:r>
              <a:rPr lang="en-US" dirty="0" smtClean="0"/>
              <a:t>B</a:t>
            </a:r>
            <a:r>
              <a:rPr lang="fa-IR" dirty="0" smtClean="0"/>
              <a:t> و </a:t>
            </a:r>
            <a:r>
              <a:rPr lang="en-US" dirty="0" smtClean="0"/>
              <a:t>C</a:t>
            </a:r>
            <a:r>
              <a:rPr lang="fa-IR" dirty="0" smtClean="0"/>
              <a:t> سه مجموعه از صفات هستند مفروض است. </a:t>
            </a:r>
          </a:p>
          <a:p>
            <a:pPr algn="just">
              <a:lnSpc>
                <a:spcPct val="150000"/>
              </a:lnSpc>
              <a:buNone/>
            </a:pPr>
            <a:r>
              <a:rPr lang="fa-IR" dirty="0" smtClean="0"/>
              <a:t>اگر </a:t>
            </a:r>
            <a:r>
              <a:rPr lang="en-US" dirty="0" smtClean="0"/>
              <a:t>A →B</a:t>
            </a:r>
            <a:r>
              <a:rPr lang="fa-IR" dirty="0" smtClean="0"/>
              <a:t> آنگاه می توان </a:t>
            </a:r>
            <a:r>
              <a:rPr lang="en-US" dirty="0" smtClean="0"/>
              <a:t>R</a:t>
            </a:r>
            <a:r>
              <a:rPr lang="fa-IR" dirty="0" smtClean="0"/>
              <a:t> را به رابطه (</a:t>
            </a:r>
            <a:r>
              <a:rPr lang="en-US" dirty="0" smtClean="0"/>
              <a:t>A,B</a:t>
            </a:r>
            <a:r>
              <a:rPr lang="fa-IR" dirty="0" smtClean="0"/>
              <a:t>)</a:t>
            </a:r>
            <a:r>
              <a:rPr lang="en-US" dirty="0" smtClean="0"/>
              <a:t>R1</a:t>
            </a:r>
            <a:r>
              <a:rPr lang="fa-IR" dirty="0" smtClean="0"/>
              <a:t> و  </a:t>
            </a:r>
            <a:r>
              <a:rPr lang="fa-IR" dirty="0"/>
              <a:t>(</a:t>
            </a:r>
            <a:r>
              <a:rPr lang="en-US" dirty="0"/>
              <a:t>A,C</a:t>
            </a:r>
            <a:r>
              <a:rPr lang="fa-IR" dirty="0"/>
              <a:t>)</a:t>
            </a:r>
            <a:r>
              <a:rPr lang="en-US" dirty="0" smtClean="0"/>
              <a:t>R2</a:t>
            </a:r>
            <a:r>
              <a:rPr lang="fa-IR" dirty="0" smtClean="0"/>
              <a:t> تجزیه کرد </a:t>
            </a:r>
            <a:r>
              <a:rPr lang="fa-IR" dirty="0"/>
              <a:t>و این </a:t>
            </a:r>
            <a:r>
              <a:rPr lang="fa-IR" dirty="0" smtClean="0"/>
              <a:t>تجزیه، مطلوب </a:t>
            </a:r>
            <a:r>
              <a:rPr lang="fa-IR" dirty="0"/>
              <a:t>(خوب</a:t>
            </a:r>
            <a:r>
              <a:rPr lang="fa-IR" dirty="0" smtClean="0"/>
              <a:t>) است</a:t>
            </a:r>
            <a:r>
              <a:rPr lang="fa-IR" dirty="0"/>
              <a:t>.</a:t>
            </a:r>
          </a:p>
          <a:p>
            <a:pPr algn="just">
              <a:lnSpc>
                <a:spcPct val="150000"/>
              </a:lnSpc>
              <a:buNone/>
            </a:pPr>
            <a:r>
              <a:rPr lang="fa-IR" dirty="0" smtClean="0"/>
              <a:t>تذکر:</a:t>
            </a:r>
          </a:p>
          <a:p>
            <a:pPr algn="just">
              <a:lnSpc>
                <a:spcPct val="150000"/>
              </a:lnSpc>
              <a:buNone/>
            </a:pPr>
            <a:r>
              <a:rPr lang="fa-IR" dirty="0"/>
              <a:t>ب</a:t>
            </a:r>
            <a:r>
              <a:rPr lang="fa-IR" dirty="0" smtClean="0"/>
              <a:t>راساس </a:t>
            </a:r>
            <a:r>
              <a:rPr lang="fa-IR" dirty="0"/>
              <a:t>ضوابط </a:t>
            </a:r>
            <a:r>
              <a:rPr lang="fa-IR" dirty="0" smtClean="0"/>
              <a:t>ریسانن </a:t>
            </a:r>
            <a:r>
              <a:rPr lang="fa-IR" dirty="0"/>
              <a:t>اگر در رابطه (</a:t>
            </a:r>
            <a:r>
              <a:rPr lang="en-US" dirty="0"/>
              <a:t>A,B,C</a:t>
            </a:r>
            <a:r>
              <a:rPr lang="fa-IR" dirty="0"/>
              <a:t>)</a:t>
            </a:r>
            <a:r>
              <a:rPr lang="en-US" dirty="0"/>
              <a:t>R</a:t>
            </a:r>
            <a:r>
              <a:rPr lang="fa-IR" dirty="0"/>
              <a:t> </a:t>
            </a:r>
            <a:r>
              <a:rPr lang="fa-IR" dirty="0" smtClean="0"/>
              <a:t>وابستگی های </a:t>
            </a:r>
            <a:r>
              <a:rPr lang="en-US" dirty="0" smtClean="0"/>
              <a:t> A</a:t>
            </a:r>
            <a:r>
              <a:rPr lang="en-US" dirty="0"/>
              <a:t> →</a:t>
            </a:r>
            <a:r>
              <a:rPr lang="en-US" dirty="0" smtClean="0"/>
              <a:t> </a:t>
            </a:r>
            <a:r>
              <a:rPr lang="en-US" dirty="0"/>
              <a:t>B </a:t>
            </a:r>
            <a:r>
              <a:rPr lang="fa-IR" dirty="0" smtClean="0"/>
              <a:t>و </a:t>
            </a:r>
            <a:r>
              <a:rPr lang="en-US" dirty="0" smtClean="0"/>
              <a:t>B </a:t>
            </a:r>
            <a:r>
              <a:rPr lang="en-US" dirty="0"/>
              <a:t>→ </a:t>
            </a:r>
            <a:r>
              <a:rPr lang="en-US" dirty="0" smtClean="0"/>
              <a:t>C</a:t>
            </a:r>
            <a:r>
              <a:rPr lang="fa-IR" dirty="0" smtClean="0"/>
              <a:t> برقرار </a:t>
            </a:r>
            <a:r>
              <a:rPr lang="fa-IR" dirty="0"/>
              <a:t>باشد</a:t>
            </a:r>
            <a:r>
              <a:rPr lang="fa-IR" dirty="0" smtClean="0"/>
              <a:t>. در </a:t>
            </a:r>
            <a:r>
              <a:rPr lang="fa-IR" dirty="0"/>
              <a:t>این صورت تجزیه مطلوب به صورت زیر است:</a:t>
            </a:r>
          </a:p>
          <a:p>
            <a:pPr algn="r" rtl="0">
              <a:lnSpc>
                <a:spcPct val="150000"/>
              </a:lnSpc>
              <a:buNone/>
            </a:pPr>
            <a:r>
              <a:rPr lang="en-US" dirty="0"/>
              <a:t>R(A,B,C)    </a:t>
            </a:r>
            <a:r>
              <a:rPr lang="fa-IR" dirty="0" smtClean="0"/>
              <a:t>         </a:t>
            </a:r>
            <a:r>
              <a:rPr lang="en-US" dirty="0" smtClean="0"/>
              <a:t>    </a:t>
            </a:r>
            <a:r>
              <a:rPr lang="en-US" dirty="0"/>
              <a:t>R1(A,B</a:t>
            </a:r>
            <a:r>
              <a:rPr lang="en-US" dirty="0" smtClean="0"/>
              <a:t>)</a:t>
            </a:r>
            <a:r>
              <a:rPr lang="fa-IR" dirty="0" smtClean="0"/>
              <a:t>   </a:t>
            </a:r>
            <a:r>
              <a:rPr lang="en-US" dirty="0" smtClean="0"/>
              <a:t>,</a:t>
            </a:r>
            <a:r>
              <a:rPr lang="fa-IR" dirty="0" smtClean="0"/>
              <a:t>     </a:t>
            </a:r>
            <a:r>
              <a:rPr lang="en-US" dirty="0" smtClean="0"/>
              <a:t>R2(B,C</a:t>
            </a:r>
            <a:r>
              <a:rPr lang="en-US" dirty="0"/>
              <a:t>)                                 </a:t>
            </a:r>
            <a:r>
              <a:rPr lang="fa-IR" dirty="0"/>
              <a:t>  </a:t>
            </a:r>
            <a:endParaRPr lang="en-US"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
        <p:nvSpPr>
          <p:cNvPr id="5" name="Right Arrow 4"/>
          <p:cNvSpPr/>
          <p:nvPr/>
        </p:nvSpPr>
        <p:spPr>
          <a:xfrm>
            <a:off x="2533650" y="5399365"/>
            <a:ext cx="419100" cy="190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396009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228600" y="533400"/>
            <a:ext cx="8610600" cy="5638800"/>
          </a:xfrm>
        </p:spPr>
        <p:txBody>
          <a:bodyPr>
            <a:noAutofit/>
          </a:bodyPr>
          <a:lstStyle/>
          <a:p>
            <a:pPr algn="ctr" rtl="1">
              <a:lnSpc>
                <a:spcPct val="150000"/>
              </a:lnSpc>
              <a:buNone/>
            </a:pPr>
            <a:r>
              <a:rPr lang="fa-IR" sz="3200" b="1" dirty="0" smtClean="0"/>
              <a:t>الگوریتم تبدیل </a:t>
            </a:r>
            <a:r>
              <a:rPr lang="en-US" sz="3200" b="1" dirty="0" smtClean="0"/>
              <a:t>1NF</a:t>
            </a:r>
            <a:r>
              <a:rPr lang="fa-IR" sz="3200" b="1" dirty="0" smtClean="0"/>
              <a:t> به </a:t>
            </a:r>
            <a:r>
              <a:rPr lang="en-US" sz="3200" b="1" dirty="0" smtClean="0"/>
              <a:t>2NF</a:t>
            </a:r>
            <a:r>
              <a:rPr lang="fa-IR" sz="3200" b="1" dirty="0" smtClean="0"/>
              <a:t>  و </a:t>
            </a:r>
            <a:r>
              <a:rPr lang="en-US" sz="3200" b="1" dirty="0" smtClean="0"/>
              <a:t>2NF</a:t>
            </a:r>
            <a:r>
              <a:rPr lang="fa-IR" sz="3200" b="1" dirty="0" smtClean="0"/>
              <a:t>  به </a:t>
            </a:r>
            <a:r>
              <a:rPr lang="en-US" sz="3200" b="1" dirty="0" smtClean="0"/>
              <a:t>3NF</a:t>
            </a:r>
            <a:r>
              <a:rPr lang="fa-IR" sz="3200" b="1" dirty="0" smtClean="0"/>
              <a:t> </a:t>
            </a:r>
          </a:p>
          <a:p>
            <a:pPr algn="ctr" rtl="1">
              <a:lnSpc>
                <a:spcPct val="150000"/>
              </a:lnSpc>
              <a:buNone/>
            </a:pPr>
            <a:endParaRPr lang="fa-IR" sz="2800" b="1" dirty="0" smtClean="0"/>
          </a:p>
          <a:p>
            <a:pPr algn="just" rtl="1">
              <a:lnSpc>
                <a:spcPct val="150000"/>
              </a:lnSpc>
              <a:buNone/>
            </a:pPr>
            <a:r>
              <a:rPr lang="fa-IR" sz="2400" dirty="0" smtClean="0"/>
              <a:t>الگوریتم تبدیل جدول </a:t>
            </a:r>
            <a:r>
              <a:rPr lang="en-US" sz="2400" dirty="0" smtClean="0"/>
              <a:t> </a:t>
            </a:r>
            <a:r>
              <a:rPr lang="en-US" dirty="0" smtClean="0"/>
              <a:t>1NF</a:t>
            </a:r>
            <a:r>
              <a:rPr lang="fa-IR" sz="2400" dirty="0" smtClean="0"/>
              <a:t>به چند جدول </a:t>
            </a:r>
            <a:r>
              <a:rPr lang="en-US" sz="2400" dirty="0" smtClean="0"/>
              <a:t> </a:t>
            </a:r>
            <a:r>
              <a:rPr lang="en-US" dirty="0" smtClean="0"/>
              <a:t>2N</a:t>
            </a:r>
            <a:r>
              <a:rPr lang="en-US" sz="2400" dirty="0" smtClean="0"/>
              <a:t>F</a:t>
            </a:r>
            <a:r>
              <a:rPr lang="fa-IR" sz="2400" dirty="0" smtClean="0"/>
              <a:t>به صورت زیر است:</a:t>
            </a:r>
          </a:p>
          <a:p>
            <a:pPr marL="777240" lvl="1" indent="-457200" algn="just">
              <a:lnSpc>
                <a:spcPct val="150000"/>
              </a:lnSpc>
              <a:buFont typeface="+mj-lt"/>
              <a:buAutoNum type="arabicPeriod"/>
            </a:pPr>
            <a:r>
              <a:rPr lang="fa-IR" dirty="0"/>
              <a:t>ه</a:t>
            </a:r>
            <a:r>
              <a:rPr lang="fa-IR" sz="2200" dirty="0" smtClean="0"/>
              <a:t>ر بخش ازکلید را که صفت وابسته دارد، با آن صفت ها کنارهم قرارمی دهیم.</a:t>
            </a:r>
          </a:p>
          <a:p>
            <a:pPr marL="777240" lvl="1" indent="-457200" algn="just">
              <a:lnSpc>
                <a:spcPct val="150000"/>
              </a:lnSpc>
              <a:buFont typeface="+mj-lt"/>
              <a:buAutoNum type="arabicPeriod"/>
            </a:pPr>
            <a:r>
              <a:rPr lang="fa-IR" sz="2200" dirty="0" smtClean="0"/>
              <a:t>کل کلید اصلی را با صفت های باقی مانده کنارهم قرار می دهیم.</a:t>
            </a:r>
          </a:p>
          <a:p>
            <a:pPr marL="777240" lvl="1" indent="-457200" algn="just">
              <a:lnSpc>
                <a:spcPct val="150000"/>
              </a:lnSpc>
              <a:buFont typeface="+mj-lt"/>
              <a:buAutoNum type="arabicPeriod"/>
            </a:pPr>
            <a:r>
              <a:rPr lang="fa-IR" sz="2200" dirty="0" smtClean="0"/>
              <a:t>سایر وابستگی ها را ترسیم می کنیم.</a:t>
            </a:r>
          </a:p>
          <a:p>
            <a:pPr algn="just" rtl="1">
              <a:lnSpc>
                <a:spcPct val="150000"/>
              </a:lnSpc>
              <a:buNone/>
            </a:pPr>
            <a:r>
              <a:rPr lang="fa-IR" sz="2400" b="1" u="sng" dirty="0" smtClean="0"/>
              <a:t>تذکر:</a:t>
            </a:r>
          </a:p>
          <a:p>
            <a:pPr algn="just" rtl="1">
              <a:lnSpc>
                <a:spcPct val="150000"/>
              </a:lnSpc>
              <a:buNone/>
            </a:pPr>
            <a:r>
              <a:rPr lang="fa-IR" sz="2400" dirty="0" smtClean="0"/>
              <a:t>اگر وابستگی به بخشی ازکلید به صورت تودرتو بود آنگاه الگوریتم فوق را باید تکرار کنیم.</a:t>
            </a:r>
            <a:endParaRPr lang="en-US" sz="2400" dirty="0"/>
          </a:p>
        </p:txBody>
      </p:sp>
    </p:spTree>
    <p:extLst>
      <p:ext uri="{BB962C8B-B14F-4D97-AF65-F5344CB8AC3E}">
        <p14:creationId xmlns:p14="http://schemas.microsoft.com/office/powerpoint/2010/main" val="2824699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429000" y="381000"/>
            <a:ext cx="5562600" cy="5867400"/>
          </a:xfrm>
        </p:spPr>
        <p:txBody>
          <a:bodyPr>
            <a:normAutofit/>
          </a:bodyPr>
          <a:lstStyle/>
          <a:p>
            <a:pPr marL="0" indent="0" algn="just">
              <a:buNone/>
            </a:pPr>
            <a:r>
              <a:rPr lang="fa-IR" b="1" u="sng" dirty="0" smtClean="0"/>
              <a:t>مثال </a:t>
            </a:r>
            <a:r>
              <a:rPr lang="fa-IR" b="1" u="sng" dirty="0"/>
              <a:t>1: </a:t>
            </a:r>
            <a:endParaRPr lang="fa-IR" b="1" u="sng" dirty="0" smtClean="0"/>
          </a:p>
          <a:p>
            <a:pPr marL="0" indent="0" algn="just">
              <a:buNone/>
            </a:pPr>
            <a:r>
              <a:rPr lang="fa-IR" dirty="0" smtClean="0"/>
              <a:t>به </a:t>
            </a:r>
            <a:r>
              <a:rPr lang="fa-IR" dirty="0"/>
              <a:t>سه جدول معروف </a:t>
            </a:r>
            <a:r>
              <a:rPr lang="en-US" dirty="0"/>
              <a:t>S</a:t>
            </a:r>
            <a:r>
              <a:rPr lang="fa-IR" dirty="0"/>
              <a:t> و </a:t>
            </a:r>
            <a:r>
              <a:rPr lang="en-US" dirty="0"/>
              <a:t>P</a:t>
            </a:r>
            <a:r>
              <a:rPr lang="fa-IR" dirty="0"/>
              <a:t> </a:t>
            </a:r>
            <a:r>
              <a:rPr lang="fa-IR" dirty="0" smtClean="0"/>
              <a:t>و</a:t>
            </a:r>
            <a:r>
              <a:rPr lang="en-US" dirty="0" smtClean="0"/>
              <a:t>SP</a:t>
            </a:r>
            <a:r>
              <a:rPr lang="fa-IR" dirty="0" smtClean="0"/>
              <a:t> (فصل </a:t>
            </a:r>
            <a:r>
              <a:rPr lang="en-US" dirty="0"/>
              <a:t>SQL</a:t>
            </a:r>
            <a:r>
              <a:rPr lang="fa-IR" dirty="0"/>
              <a:t>) نگاه کنید. </a:t>
            </a:r>
            <a:endParaRPr lang="fa-IR" dirty="0" smtClean="0"/>
          </a:p>
          <a:p>
            <a:pPr marL="0" indent="0" algn="just">
              <a:buNone/>
            </a:pPr>
            <a:r>
              <a:rPr lang="fa-IR" dirty="0" smtClean="0"/>
              <a:t>فرض کنید:</a:t>
            </a:r>
          </a:p>
          <a:p>
            <a:pPr marL="0" indent="0" algn="just">
              <a:buNone/>
            </a:pPr>
            <a:r>
              <a:rPr lang="fa-IR" dirty="0" smtClean="0"/>
              <a:t> </a:t>
            </a:r>
            <a:r>
              <a:rPr lang="fa-IR" dirty="0"/>
              <a:t>جدول </a:t>
            </a:r>
            <a:r>
              <a:rPr lang="en-US" dirty="0"/>
              <a:t>SP</a:t>
            </a:r>
            <a:r>
              <a:rPr lang="fa-IR" dirty="0"/>
              <a:t> را به صورت </a:t>
            </a:r>
            <a:r>
              <a:rPr lang="en-US" dirty="0"/>
              <a:t>SP’(S#,P#,</a:t>
            </a:r>
            <a:r>
              <a:rPr lang="en-US" dirty="0" err="1"/>
              <a:t>Qty,Status</a:t>
            </a:r>
            <a:r>
              <a:rPr lang="en-US" dirty="0"/>
              <a:t>) </a:t>
            </a:r>
            <a:r>
              <a:rPr lang="fa-IR" dirty="0" smtClean="0"/>
              <a:t> </a:t>
            </a:r>
          </a:p>
          <a:p>
            <a:pPr marL="0" indent="0" algn="just">
              <a:buNone/>
            </a:pPr>
            <a:r>
              <a:rPr lang="fa-IR" dirty="0" smtClean="0"/>
              <a:t>جدول </a:t>
            </a:r>
            <a:r>
              <a:rPr lang="en-US" dirty="0"/>
              <a:t>S</a:t>
            </a:r>
            <a:r>
              <a:rPr lang="fa-IR" dirty="0"/>
              <a:t> را به صورت </a:t>
            </a:r>
            <a:r>
              <a:rPr lang="en-US" dirty="0"/>
              <a:t>S’(S#,</a:t>
            </a:r>
            <a:r>
              <a:rPr lang="en-US" dirty="0" err="1"/>
              <a:t>Sname,City</a:t>
            </a:r>
            <a:r>
              <a:rPr lang="en-US" dirty="0"/>
              <a:t>)</a:t>
            </a:r>
            <a:r>
              <a:rPr lang="fa-IR" dirty="0"/>
              <a:t> </a:t>
            </a:r>
            <a:endParaRPr lang="fa-IR" dirty="0" smtClean="0"/>
          </a:p>
          <a:p>
            <a:pPr marL="0" indent="0" algn="just">
              <a:buNone/>
            </a:pPr>
            <a:r>
              <a:rPr lang="fa-IR" dirty="0" smtClean="0"/>
              <a:t>یعنی </a:t>
            </a:r>
            <a:r>
              <a:rPr lang="fa-IR" dirty="0"/>
              <a:t>فیلد </a:t>
            </a:r>
            <a:r>
              <a:rPr lang="en-US" dirty="0"/>
              <a:t>Status</a:t>
            </a:r>
            <a:r>
              <a:rPr lang="fa-IR" dirty="0"/>
              <a:t> را از جدول </a:t>
            </a:r>
            <a:r>
              <a:rPr lang="en-US" dirty="0"/>
              <a:t>S</a:t>
            </a:r>
            <a:r>
              <a:rPr lang="fa-IR" dirty="0"/>
              <a:t> به جدول </a:t>
            </a:r>
            <a:r>
              <a:rPr lang="en-US" dirty="0"/>
              <a:t>SP</a:t>
            </a:r>
            <a:r>
              <a:rPr lang="fa-IR" dirty="0"/>
              <a:t> می بردیم، در اینصورت جدول </a:t>
            </a:r>
            <a:r>
              <a:rPr lang="en-US" dirty="0"/>
              <a:t>SP’</a:t>
            </a:r>
            <a:r>
              <a:rPr lang="fa-IR" dirty="0"/>
              <a:t> به صورت </a:t>
            </a:r>
            <a:r>
              <a:rPr lang="fa-IR" dirty="0" smtClean="0"/>
              <a:t>روبرو </a:t>
            </a:r>
            <a:r>
              <a:rPr lang="fa-IR" dirty="0"/>
              <a:t>می شد</a:t>
            </a:r>
            <a:r>
              <a:rPr lang="fa-IR" dirty="0" smtClean="0"/>
              <a:t>:</a:t>
            </a:r>
          </a:p>
          <a:p>
            <a:pPr marL="0" indent="0" algn="just">
              <a:buNone/>
            </a:pPr>
            <a:endParaRPr lang="fa-IR" dirty="0"/>
          </a:p>
          <a:p>
            <a:pPr marL="0" indent="0" algn="just">
              <a:buNone/>
            </a:pPr>
            <a:endParaRPr lang="fa-IR" dirty="0" smtClean="0"/>
          </a:p>
          <a:p>
            <a:pPr marL="0" indent="0" algn="just">
              <a:buNone/>
            </a:pPr>
            <a:endParaRPr lang="en-US" dirty="0"/>
          </a:p>
          <a:p>
            <a:pPr marL="0" indent="0" algn="just">
              <a:buNone/>
            </a:pPr>
            <a:r>
              <a:rPr lang="fa-IR" sz="2000" dirty="0"/>
              <a:t>همانطور که مشاهده می گردد فیلد </a:t>
            </a:r>
            <a:r>
              <a:rPr lang="en-US" sz="2000" dirty="0"/>
              <a:t>Status</a:t>
            </a:r>
            <a:r>
              <a:rPr lang="fa-IR" sz="2000" dirty="0"/>
              <a:t> برای </a:t>
            </a:r>
            <a:r>
              <a:rPr lang="en-US" sz="2000" dirty="0"/>
              <a:t>S1</a:t>
            </a:r>
            <a:r>
              <a:rPr lang="fa-IR" sz="2000" dirty="0"/>
              <a:t> همواره ثابت و مشخص است (عدد 20) و بی جهت در جدول </a:t>
            </a:r>
            <a:r>
              <a:rPr lang="en-US" sz="2000" dirty="0"/>
              <a:t>SP’</a:t>
            </a:r>
            <a:r>
              <a:rPr lang="fa-IR" sz="2000" dirty="0"/>
              <a:t> تکرار شده و بدین جهت افزونگی اطلاعات داریم</a:t>
            </a:r>
            <a:r>
              <a:rPr lang="fa-IR" sz="2000" dirty="0" smtClean="0"/>
              <a:t>.</a:t>
            </a:r>
            <a:endParaRPr lang="en-US" sz="20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628647634"/>
              </p:ext>
            </p:extLst>
          </p:nvPr>
        </p:nvGraphicFramePr>
        <p:xfrm>
          <a:off x="213360" y="1928336"/>
          <a:ext cx="2926080" cy="3291840"/>
        </p:xfrm>
        <a:graphic>
          <a:graphicData uri="http://schemas.openxmlformats.org/drawingml/2006/table">
            <a:tbl>
              <a:tblPr firstRow="1" firstCol="1" bandRow="1"/>
              <a:tblGrid>
                <a:gridCol w="731520"/>
                <a:gridCol w="731520"/>
                <a:gridCol w="731520"/>
                <a:gridCol w="731520"/>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a:effectLst/>
                          <a:latin typeface="Calibri"/>
                          <a:ea typeface="Calibri"/>
                          <a:cs typeface="B Nazanin"/>
                        </a:rPr>
                        <a:t>Qty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P5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100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100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dirty="0">
                          <a:effectLst/>
                          <a:latin typeface="Calibri"/>
                          <a:ea typeface="Calibri"/>
                          <a:cs typeface="B Nazanin"/>
                        </a:rPr>
                        <a:t>S2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1282700" y="1375370"/>
            <a:ext cx="518091" cy="369332"/>
          </a:xfrm>
          <a:prstGeom prst="rect">
            <a:avLst/>
          </a:prstGeom>
        </p:spPr>
        <p:txBody>
          <a:bodyPr wrap="none">
            <a:spAutoFit/>
          </a:bodyPr>
          <a:lstStyle/>
          <a:p>
            <a:pPr rtl="1"/>
            <a:r>
              <a:rPr lang="en-US" dirty="0"/>
              <a:t>SP’</a:t>
            </a:r>
          </a:p>
        </p:txBody>
      </p:sp>
    </p:spTree>
    <p:extLst>
      <p:ext uri="{BB962C8B-B14F-4D97-AF65-F5344CB8AC3E}">
        <p14:creationId xmlns:p14="http://schemas.microsoft.com/office/powerpoint/2010/main" val="13513236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1" dur="500"/>
                                        <p:tgtEl>
                                          <p:spTgt spid="4">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5" dur="500"/>
                                        <p:tgtEl>
                                          <p:spTgt spid="4">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9" dur="500"/>
                                        <p:tgtEl>
                                          <p:spTgt spid="4">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8" dur="500"/>
                                        <p:tgtEl>
                                          <p:spTgt spid="4">
                                            <p:txEl>
                                              <p:pRg st="5" end="5"/>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randombar(horizontal)">
                                      <p:cBhvr>
                                        <p:cTn id="38"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228600" y="533400"/>
            <a:ext cx="8458200" cy="1677194"/>
          </a:xfrm>
        </p:spPr>
        <p:txBody>
          <a:bodyPr>
            <a:normAutofit fontScale="92500"/>
          </a:bodyPr>
          <a:lstStyle/>
          <a:p>
            <a:pPr algn="just" rtl="1">
              <a:lnSpc>
                <a:spcPct val="150000"/>
              </a:lnSpc>
              <a:buNone/>
            </a:pPr>
            <a:r>
              <a:rPr lang="fa-IR" sz="2400" b="1" u="sng" dirty="0" smtClean="0"/>
              <a:t>مثال8:</a:t>
            </a:r>
          </a:p>
          <a:p>
            <a:pPr algn="just" rtl="1">
              <a:lnSpc>
                <a:spcPct val="150000"/>
              </a:lnSpc>
              <a:buNone/>
            </a:pPr>
            <a:r>
              <a:rPr lang="fa-IR" sz="2400" b="1" dirty="0" smtClean="0">
                <a:solidFill>
                  <a:schemeClr val="accent1">
                    <a:lumMod val="50000"/>
                  </a:schemeClr>
                </a:solidFill>
              </a:rPr>
              <a:t>فرض کنید نمودار وابستگی تابعی بانک اطلاعات ثبت نام دانشگاه به شکل زیر باشد.</a:t>
            </a:r>
          </a:p>
          <a:p>
            <a:pPr algn="just" rtl="1">
              <a:lnSpc>
                <a:spcPct val="150000"/>
              </a:lnSpc>
              <a:buNone/>
            </a:pPr>
            <a:endParaRPr lang="en-US" sz="2400" dirty="0"/>
          </a:p>
        </p:txBody>
      </p:sp>
      <p:sp>
        <p:nvSpPr>
          <p:cNvPr id="4" name="Rectangle 3"/>
          <p:cNvSpPr/>
          <p:nvPr/>
        </p:nvSpPr>
        <p:spPr>
          <a:xfrm>
            <a:off x="304800" y="3124200"/>
            <a:ext cx="24384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S#</a:t>
            </a:r>
            <a:endParaRPr lang="en-US" dirty="0">
              <a:solidFill>
                <a:schemeClr val="tx1"/>
              </a:solidFill>
            </a:endParaRPr>
          </a:p>
        </p:txBody>
      </p:sp>
      <p:sp>
        <p:nvSpPr>
          <p:cNvPr id="5" name="Rectangle 4"/>
          <p:cNvSpPr/>
          <p:nvPr/>
        </p:nvSpPr>
        <p:spPr>
          <a:xfrm>
            <a:off x="838200" y="3352800"/>
            <a:ext cx="1752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Sec#,C#,term</a:t>
            </a:r>
            <a:endParaRPr lang="en-US">
              <a:solidFill>
                <a:schemeClr val="tx1"/>
              </a:solidFill>
            </a:endParaRPr>
          </a:p>
        </p:txBody>
      </p:sp>
      <p:sp>
        <p:nvSpPr>
          <p:cNvPr id="6" name="Rectangle 5"/>
          <p:cNvSpPr/>
          <p:nvPr/>
        </p:nvSpPr>
        <p:spPr>
          <a:xfrm>
            <a:off x="2971800" y="3352800"/>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cname</a:t>
            </a:r>
            <a:endParaRPr lang="en-US" sz="1600">
              <a:solidFill>
                <a:schemeClr val="tx1"/>
              </a:solidFill>
            </a:endParaRPr>
          </a:p>
        </p:txBody>
      </p:sp>
      <p:sp>
        <p:nvSpPr>
          <p:cNvPr id="7" name="Rectangle 6"/>
          <p:cNvSpPr/>
          <p:nvPr/>
        </p:nvSpPr>
        <p:spPr>
          <a:xfrm>
            <a:off x="3962400" y="3352800"/>
            <a:ext cx="609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unit</a:t>
            </a:r>
            <a:endParaRPr lang="en-US" sz="1600">
              <a:solidFill>
                <a:schemeClr val="tx1"/>
              </a:solidFill>
            </a:endParaRPr>
          </a:p>
        </p:txBody>
      </p:sp>
      <p:sp>
        <p:nvSpPr>
          <p:cNvPr id="8" name="Rectangle 7"/>
          <p:cNvSpPr/>
          <p:nvPr/>
        </p:nvSpPr>
        <p:spPr>
          <a:xfrm>
            <a:off x="4724400" y="3352800"/>
            <a:ext cx="6858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Clg#</a:t>
            </a:r>
            <a:endParaRPr lang="en-US" sz="1600">
              <a:solidFill>
                <a:schemeClr val="tx1"/>
              </a:solidFill>
            </a:endParaRPr>
          </a:p>
        </p:txBody>
      </p:sp>
      <p:sp>
        <p:nvSpPr>
          <p:cNvPr id="9" name="Rectangle 8"/>
          <p:cNvSpPr/>
          <p:nvPr/>
        </p:nvSpPr>
        <p:spPr>
          <a:xfrm>
            <a:off x="5562600" y="3352800"/>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admin</a:t>
            </a:r>
            <a:endParaRPr lang="en-US" sz="1600">
              <a:solidFill>
                <a:schemeClr val="tx1"/>
              </a:solidFill>
            </a:endParaRPr>
          </a:p>
        </p:txBody>
      </p:sp>
      <p:sp>
        <p:nvSpPr>
          <p:cNvPr id="10" name="Rectangle 9"/>
          <p:cNvSpPr/>
          <p:nvPr/>
        </p:nvSpPr>
        <p:spPr>
          <a:xfrm>
            <a:off x="6553200" y="3352800"/>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pname</a:t>
            </a:r>
            <a:endParaRPr lang="en-US" sz="1600">
              <a:solidFill>
                <a:schemeClr val="tx1"/>
              </a:solidFill>
            </a:endParaRPr>
          </a:p>
        </p:txBody>
      </p:sp>
      <p:sp>
        <p:nvSpPr>
          <p:cNvPr id="11" name="Rectangle 10"/>
          <p:cNvSpPr/>
          <p:nvPr/>
        </p:nvSpPr>
        <p:spPr>
          <a:xfrm>
            <a:off x="7620000" y="3352800"/>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score</a:t>
            </a:r>
            <a:endParaRPr lang="en-US" sz="1600">
              <a:solidFill>
                <a:schemeClr val="tx1"/>
              </a:solidFill>
            </a:endParaRPr>
          </a:p>
        </p:txBody>
      </p:sp>
      <p:cxnSp>
        <p:nvCxnSpPr>
          <p:cNvPr id="25" name="متصل کننده لولایی 24"/>
          <p:cNvCxnSpPr/>
          <p:nvPr/>
        </p:nvCxnSpPr>
        <p:spPr>
          <a:xfrm rot="16200000" flipH="1">
            <a:off x="4056062" y="1160462"/>
            <a:ext cx="1588" cy="5295900"/>
          </a:xfrm>
          <a:prstGeom prst="bentConnector3">
            <a:avLst>
              <a:gd name="adj1" fmla="val 86587684"/>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32" name="متصل کننده لولایی 31"/>
          <p:cNvCxnSpPr>
            <a:stCxn id="4" idx="0"/>
            <a:endCxn id="11" idx="0"/>
          </p:cNvCxnSpPr>
          <p:nvPr/>
        </p:nvCxnSpPr>
        <p:spPr>
          <a:xfrm rot="16200000" flipH="1">
            <a:off x="4667250" y="-19050"/>
            <a:ext cx="228600" cy="6515100"/>
          </a:xfrm>
          <a:prstGeom prst="bentConnector3">
            <a:avLst>
              <a:gd name="adj1" fmla="val -392537"/>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65" name="متصل کننده پیکان مستقیم 64"/>
          <p:cNvCxnSpPr>
            <a:endCxn id="7" idx="0"/>
          </p:cNvCxnSpPr>
          <p:nvPr/>
        </p:nvCxnSpPr>
        <p:spPr>
          <a:xfrm rot="5400000">
            <a:off x="3695700" y="2781300"/>
            <a:ext cx="11430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67" name="متصل کننده پیکان مستقیم 66"/>
          <p:cNvCxnSpPr/>
          <p:nvPr/>
        </p:nvCxnSpPr>
        <p:spPr>
          <a:xfrm rot="5400000">
            <a:off x="4457700" y="2781300"/>
            <a:ext cx="11430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71" name="متصل کننده پیکان مستقیم 70"/>
          <p:cNvCxnSpPr>
            <a:endCxn id="9" idx="0"/>
          </p:cNvCxnSpPr>
          <p:nvPr/>
        </p:nvCxnSpPr>
        <p:spPr>
          <a:xfrm>
            <a:off x="5981700" y="2210594"/>
            <a:ext cx="0" cy="1142206"/>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15" name="متصل کننده پیکان مستقیم 114"/>
          <p:cNvCxnSpPr/>
          <p:nvPr/>
        </p:nvCxnSpPr>
        <p:spPr>
          <a:xfrm rot="5400000" flipH="1" flipV="1">
            <a:off x="2705100" y="4496594"/>
            <a:ext cx="1370806" cy="794"/>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17" name="متصل کننده پیکان مستقیم 116"/>
          <p:cNvCxnSpPr/>
          <p:nvPr/>
        </p:nvCxnSpPr>
        <p:spPr>
          <a:xfrm rot="5400000" flipH="1" flipV="1">
            <a:off x="3633788" y="4495800"/>
            <a:ext cx="1370806" cy="794"/>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23" name="شکل 122"/>
          <p:cNvCxnSpPr/>
          <p:nvPr/>
        </p:nvCxnSpPr>
        <p:spPr>
          <a:xfrm>
            <a:off x="5257800" y="3810000"/>
            <a:ext cx="723900" cy="1588"/>
          </a:xfrm>
          <a:prstGeom prst="bentConnector4">
            <a:avLst>
              <a:gd name="adj1" fmla="val 2200"/>
              <a:gd name="adj2" fmla="val 25238358"/>
            </a:avLst>
          </a:prstGeom>
          <a:ln>
            <a:headEnd type="diamond" w="med" len="med"/>
            <a:tailEnd type="triangle" w="med" len="med"/>
          </a:ln>
        </p:spPr>
        <p:style>
          <a:lnRef idx="1">
            <a:schemeClr val="dk1"/>
          </a:lnRef>
          <a:fillRef idx="0">
            <a:schemeClr val="dk1"/>
          </a:fillRef>
          <a:effectRef idx="0">
            <a:schemeClr val="dk1"/>
          </a:effectRef>
          <a:fontRef idx="minor">
            <a:schemeClr val="tx1"/>
          </a:fontRef>
        </p:style>
      </p:cxnSp>
      <p:cxnSp>
        <p:nvCxnSpPr>
          <p:cNvPr id="128" name="متصل کننده پیکان مستقیم 127"/>
          <p:cNvCxnSpPr/>
          <p:nvPr/>
        </p:nvCxnSpPr>
        <p:spPr>
          <a:xfrm rot="5400000" flipH="1" flipV="1">
            <a:off x="2819400" y="4114800"/>
            <a:ext cx="609600" cy="1588"/>
          </a:xfrm>
          <a:prstGeom prst="straightConnector1">
            <a:avLst/>
          </a:prstGeom>
          <a:ln>
            <a:headEnd type="oval" w="med" len="med"/>
            <a:tailEnd type="triangle" w="med" len="med"/>
          </a:ln>
        </p:spPr>
        <p:style>
          <a:lnRef idx="1">
            <a:schemeClr val="dk1"/>
          </a:lnRef>
          <a:fillRef idx="0">
            <a:schemeClr val="dk1"/>
          </a:fillRef>
          <a:effectRef idx="0">
            <a:schemeClr val="dk1"/>
          </a:effectRef>
          <a:fontRef idx="minor">
            <a:schemeClr val="tx1"/>
          </a:fontRef>
        </p:style>
      </p:cxnSp>
      <p:cxnSp>
        <p:nvCxnSpPr>
          <p:cNvPr id="132" name="متصل کننده پیکان مستقیم 131"/>
          <p:cNvCxnSpPr/>
          <p:nvPr/>
        </p:nvCxnSpPr>
        <p:spPr>
          <a:xfrm rot="5400000">
            <a:off x="2552700" y="2781300"/>
            <a:ext cx="11430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38" name="متصل کننده پیکان مستقیم 137"/>
          <p:cNvCxnSpPr/>
          <p:nvPr/>
        </p:nvCxnSpPr>
        <p:spPr>
          <a:xfrm rot="5400000">
            <a:off x="6134100" y="2781300"/>
            <a:ext cx="11430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40" name="متصل کننده پیکان مستقیم 139"/>
          <p:cNvCxnSpPr/>
          <p:nvPr/>
        </p:nvCxnSpPr>
        <p:spPr>
          <a:xfrm rot="5400000" flipH="1" flipV="1">
            <a:off x="5486400" y="4495800"/>
            <a:ext cx="13716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cxnSp>
        <p:nvCxnSpPr>
          <p:cNvPr id="144" name="متصل کننده پیکان مستقیم 143"/>
          <p:cNvCxnSpPr/>
          <p:nvPr/>
        </p:nvCxnSpPr>
        <p:spPr>
          <a:xfrm rot="5400000" flipH="1" flipV="1">
            <a:off x="4341812" y="4470400"/>
            <a:ext cx="1371600" cy="1588"/>
          </a:xfrm>
          <a:prstGeom prst="straightConnector1">
            <a:avLst/>
          </a:prstGeom>
          <a:ln>
            <a:headEnd type="oval"/>
            <a:tailEnd type="arrow"/>
          </a:ln>
        </p:spPr>
        <p:style>
          <a:lnRef idx="1">
            <a:schemeClr val="dk1"/>
          </a:lnRef>
          <a:fillRef idx="0">
            <a:schemeClr val="dk1"/>
          </a:fillRef>
          <a:effectRef idx="0">
            <a:schemeClr val="dk1"/>
          </a:effectRef>
          <a:fontRef idx="minor">
            <a:schemeClr val="tx1"/>
          </a:fontRef>
        </p:style>
      </p:cxnSp>
      <p:sp>
        <p:nvSpPr>
          <p:cNvPr id="163" name="کادر متن 162"/>
          <p:cNvSpPr txBox="1"/>
          <p:nvPr/>
        </p:nvSpPr>
        <p:spPr>
          <a:xfrm>
            <a:off x="533400" y="2514600"/>
            <a:ext cx="381000" cy="369332"/>
          </a:xfrm>
          <a:prstGeom prst="rect">
            <a:avLst/>
          </a:prstGeom>
          <a:noFill/>
        </p:spPr>
        <p:txBody>
          <a:bodyPr wrap="square" rtlCol="0">
            <a:spAutoFit/>
          </a:bodyPr>
          <a:lstStyle/>
          <a:p>
            <a:pPr algn="ctr"/>
            <a:r>
              <a:rPr lang="en-US" b="1" smtClean="0"/>
              <a:t>R</a:t>
            </a:r>
            <a:endParaRPr lang="en-US" b="1"/>
          </a:p>
        </p:txBody>
      </p:sp>
      <p:cxnSp>
        <p:nvCxnSpPr>
          <p:cNvPr id="16" name="Straight Connector 15"/>
          <p:cNvCxnSpPr/>
          <p:nvPr/>
        </p:nvCxnSpPr>
        <p:spPr>
          <a:xfrm>
            <a:off x="1714500" y="3657600"/>
            <a:ext cx="0" cy="762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714500" y="4420394"/>
            <a:ext cx="24018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متصل کننده پیکان مستقیم 127"/>
          <p:cNvCxnSpPr/>
          <p:nvPr/>
        </p:nvCxnSpPr>
        <p:spPr>
          <a:xfrm rot="5400000" flipH="1" flipV="1">
            <a:off x="3810794" y="4103688"/>
            <a:ext cx="609600" cy="1588"/>
          </a:xfrm>
          <a:prstGeom prst="straightConnector1">
            <a:avLst/>
          </a:prstGeom>
          <a:ln>
            <a:headEnd type="oval" w="med" len="med"/>
            <a:tailEnd type="triangle" w="med" len="med"/>
          </a:ln>
        </p:spPr>
        <p:style>
          <a:lnRef idx="1">
            <a:schemeClr val="dk1"/>
          </a:lnRef>
          <a:fillRef idx="0">
            <a:schemeClr val="dk1"/>
          </a:fillRef>
          <a:effectRef idx="0">
            <a:schemeClr val="dk1"/>
          </a:effectRef>
          <a:fontRef idx="minor">
            <a:schemeClr val="tx1"/>
          </a:fontRef>
        </p:style>
      </p:cxnSp>
      <p:sp>
        <p:nvSpPr>
          <p:cNvPr id="20" name="Rectangle 19"/>
          <p:cNvSpPr/>
          <p:nvPr/>
        </p:nvSpPr>
        <p:spPr>
          <a:xfrm>
            <a:off x="76200" y="5410200"/>
            <a:ext cx="8991600" cy="1338828"/>
          </a:xfrm>
          <a:prstGeom prst="rect">
            <a:avLst/>
          </a:prstGeom>
          <a:solidFill>
            <a:srgbClr val="FFFF99"/>
          </a:solidFill>
        </p:spPr>
        <p:txBody>
          <a:bodyPr wrap="square">
            <a:spAutoFit/>
          </a:bodyPr>
          <a:lstStyle/>
          <a:p>
            <a:pPr algn="justLow" rtl="1">
              <a:lnSpc>
                <a:spcPct val="150000"/>
              </a:lnSpc>
              <a:buNone/>
            </a:pPr>
            <a:r>
              <a:rPr lang="en-US" dirty="0">
                <a:cs typeface="B Nazanin" pitchFamily="2" charset="-78"/>
              </a:rPr>
              <a:t> S#</a:t>
            </a:r>
            <a:r>
              <a:rPr lang="fa-IR" dirty="0">
                <a:cs typeface="B Nazanin" pitchFamily="2" charset="-78"/>
              </a:rPr>
              <a:t>شماره دانشجو، </a:t>
            </a:r>
            <a:r>
              <a:rPr lang="en-US" dirty="0">
                <a:cs typeface="B Nazanin" pitchFamily="2" charset="-78"/>
              </a:rPr>
              <a:t> Sec#</a:t>
            </a:r>
            <a:r>
              <a:rPr lang="fa-IR" dirty="0">
                <a:cs typeface="B Nazanin" pitchFamily="2" charset="-78"/>
              </a:rPr>
              <a:t>شماره گروه،</a:t>
            </a:r>
            <a:r>
              <a:rPr lang="en-US" dirty="0">
                <a:cs typeface="B Nazanin" pitchFamily="2" charset="-78"/>
              </a:rPr>
              <a:t>  C# </a:t>
            </a:r>
            <a:r>
              <a:rPr lang="fa-IR" dirty="0">
                <a:cs typeface="B Nazanin" pitchFamily="2" charset="-78"/>
              </a:rPr>
              <a:t>شماره درس، </a:t>
            </a:r>
            <a:r>
              <a:rPr lang="en-US" dirty="0">
                <a:cs typeface="B Nazanin" pitchFamily="2" charset="-78"/>
              </a:rPr>
              <a:t>  term</a:t>
            </a:r>
            <a:r>
              <a:rPr lang="fa-IR" dirty="0">
                <a:cs typeface="B Nazanin" pitchFamily="2" charset="-78"/>
              </a:rPr>
              <a:t>شماره ترم(1یا2)، </a:t>
            </a:r>
            <a:r>
              <a:rPr lang="en-US" dirty="0">
                <a:cs typeface="B Nazanin" pitchFamily="2" charset="-78"/>
              </a:rPr>
              <a:t> </a:t>
            </a:r>
            <a:r>
              <a:rPr lang="en-US" dirty="0" err="1">
                <a:cs typeface="B Nazanin" pitchFamily="2" charset="-78"/>
              </a:rPr>
              <a:t>cname</a:t>
            </a:r>
            <a:r>
              <a:rPr lang="fa-IR" dirty="0">
                <a:cs typeface="B Nazanin" pitchFamily="2" charset="-78"/>
              </a:rPr>
              <a:t>نام درس،</a:t>
            </a:r>
            <a:r>
              <a:rPr lang="en-US" dirty="0">
                <a:cs typeface="B Nazanin" pitchFamily="2" charset="-78"/>
              </a:rPr>
              <a:t> unit </a:t>
            </a:r>
            <a:r>
              <a:rPr lang="fa-IR" dirty="0">
                <a:cs typeface="B Nazanin" pitchFamily="2" charset="-78"/>
              </a:rPr>
              <a:t>تعدادواحد،</a:t>
            </a:r>
            <a:r>
              <a:rPr lang="en-US" dirty="0">
                <a:cs typeface="B Nazanin" pitchFamily="2" charset="-78"/>
              </a:rPr>
              <a:t> </a:t>
            </a:r>
            <a:r>
              <a:rPr lang="en-US" dirty="0" err="1">
                <a:cs typeface="B Nazanin" pitchFamily="2" charset="-78"/>
              </a:rPr>
              <a:t>Clg</a:t>
            </a:r>
            <a:r>
              <a:rPr lang="en-US" dirty="0">
                <a:cs typeface="B Nazanin" pitchFamily="2" charset="-78"/>
              </a:rPr>
              <a:t># </a:t>
            </a:r>
            <a:r>
              <a:rPr lang="fa-IR" dirty="0">
                <a:cs typeface="B Nazanin" pitchFamily="2" charset="-78"/>
              </a:rPr>
              <a:t>شماره دانشکده</a:t>
            </a:r>
            <a:r>
              <a:rPr lang="fa-IR" dirty="0" smtClean="0">
                <a:cs typeface="B Nazanin" pitchFamily="2" charset="-78"/>
              </a:rPr>
              <a:t>، </a:t>
            </a:r>
            <a:r>
              <a:rPr lang="en-US" dirty="0" smtClean="0">
                <a:cs typeface="B Nazanin" pitchFamily="2" charset="-78"/>
              </a:rPr>
              <a:t>admin</a:t>
            </a:r>
            <a:r>
              <a:rPr lang="fa-IR" dirty="0" smtClean="0">
                <a:cs typeface="B Nazanin" pitchFamily="2" charset="-78"/>
              </a:rPr>
              <a:t> رئیس دانشکده، </a:t>
            </a:r>
            <a:r>
              <a:rPr lang="en-US" dirty="0" err="1" smtClean="0">
                <a:cs typeface="B Nazanin" pitchFamily="2" charset="-78"/>
              </a:rPr>
              <a:t>pname</a:t>
            </a:r>
            <a:r>
              <a:rPr lang="fa-IR" dirty="0" smtClean="0">
                <a:cs typeface="B Nazanin" pitchFamily="2" charset="-78"/>
              </a:rPr>
              <a:t> نام </a:t>
            </a:r>
            <a:r>
              <a:rPr lang="fa-IR" dirty="0">
                <a:cs typeface="B Nazanin" pitchFamily="2" charset="-78"/>
              </a:rPr>
              <a:t>استاد </a:t>
            </a:r>
            <a:r>
              <a:rPr lang="fa-IR" dirty="0" smtClean="0">
                <a:cs typeface="B Nazanin" pitchFamily="2" charset="-78"/>
              </a:rPr>
              <a:t>و  </a:t>
            </a:r>
            <a:r>
              <a:rPr lang="en-US" dirty="0" smtClean="0">
                <a:cs typeface="B Nazanin" pitchFamily="2" charset="-78"/>
              </a:rPr>
              <a:t>score</a:t>
            </a:r>
            <a:r>
              <a:rPr lang="fa-IR" dirty="0" smtClean="0">
                <a:cs typeface="B Nazanin" pitchFamily="2" charset="-78"/>
              </a:rPr>
              <a:t> نمره  می </a:t>
            </a:r>
            <a:r>
              <a:rPr lang="fa-IR" dirty="0">
                <a:cs typeface="B Nazanin" pitchFamily="2" charset="-78"/>
              </a:rPr>
              <a:t>باشد</a:t>
            </a:r>
            <a:r>
              <a:rPr lang="fa-IR" dirty="0" smtClean="0">
                <a:cs typeface="B Nazanin" pitchFamily="2" charset="-78"/>
              </a:rPr>
              <a:t>.</a:t>
            </a:r>
          </a:p>
          <a:p>
            <a:pPr algn="justLow" rtl="1">
              <a:lnSpc>
                <a:spcPct val="150000"/>
              </a:lnSpc>
              <a:buNone/>
            </a:pPr>
            <a:r>
              <a:rPr lang="fa-IR" dirty="0" smtClean="0">
                <a:cs typeface="B Nazanin" pitchFamily="2" charset="-78"/>
              </a:rPr>
              <a:t>کلیدکاندید رابطه (</a:t>
            </a:r>
            <a:r>
              <a:rPr lang="en-US" dirty="0" err="1">
                <a:cs typeface="B Nazanin" pitchFamily="2" charset="-78"/>
              </a:rPr>
              <a:t>S#,Sec#,C#,</a:t>
            </a:r>
            <a:r>
              <a:rPr lang="en-US" dirty="0" err="1" smtClean="0">
                <a:cs typeface="B Nazanin" pitchFamily="2" charset="-78"/>
              </a:rPr>
              <a:t>Term</a:t>
            </a:r>
            <a:r>
              <a:rPr lang="fa-IR" dirty="0" smtClean="0">
                <a:cs typeface="B Nazanin" pitchFamily="2" charset="-78"/>
              </a:rPr>
              <a:t>) می </a:t>
            </a:r>
            <a:r>
              <a:rPr lang="fa-IR" dirty="0">
                <a:cs typeface="B Nazanin" pitchFamily="2" charset="-78"/>
              </a:rPr>
              <a:t>باشد.</a:t>
            </a:r>
          </a:p>
        </p:txBody>
      </p:sp>
    </p:spTree>
    <p:extLst>
      <p:ext uri="{BB962C8B-B14F-4D97-AF65-F5344CB8AC3E}">
        <p14:creationId xmlns:p14="http://schemas.microsoft.com/office/powerpoint/2010/main" val="3802823984"/>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57200" y="2133600"/>
            <a:ext cx="8229600" cy="1447800"/>
          </a:xfrm>
        </p:spPr>
        <p:txBody>
          <a:bodyPr>
            <a:normAutofit/>
          </a:bodyPr>
          <a:lstStyle/>
          <a:p>
            <a:pPr algn="justLow">
              <a:lnSpc>
                <a:spcPct val="150000"/>
              </a:lnSpc>
              <a:buNone/>
            </a:pPr>
            <a:r>
              <a:rPr lang="fa-IR" sz="2000" dirty="0" smtClean="0"/>
              <a:t>رابطه فوق </a:t>
            </a:r>
            <a:r>
              <a:rPr lang="en-US" sz="2000" dirty="0" smtClean="0"/>
              <a:t>1NF</a:t>
            </a:r>
            <a:r>
              <a:rPr lang="fa-IR" sz="2000" dirty="0"/>
              <a:t> </a:t>
            </a:r>
            <a:r>
              <a:rPr lang="fa-IR" sz="2000" dirty="0" smtClean="0"/>
              <a:t>بوده و </a:t>
            </a:r>
            <a:r>
              <a:rPr lang="en-US" sz="2000" dirty="0" smtClean="0"/>
              <a:t>2NF</a:t>
            </a:r>
            <a:r>
              <a:rPr lang="fa-IR" sz="2000" dirty="0" smtClean="0"/>
              <a:t> نیست برای تبدیل آن به</a:t>
            </a:r>
            <a:r>
              <a:rPr lang="en-US" sz="2000" dirty="0"/>
              <a:t> 2NF </a:t>
            </a:r>
            <a:r>
              <a:rPr lang="fa-IR" sz="2000" dirty="0" smtClean="0"/>
              <a:t> الگوریتم فوق را اعمال می کنیم:</a:t>
            </a:r>
          </a:p>
        </p:txBody>
      </p:sp>
      <p:sp>
        <p:nvSpPr>
          <p:cNvPr id="4" name="Rectangle 3"/>
          <p:cNvSpPr/>
          <p:nvPr/>
        </p:nvSpPr>
        <p:spPr>
          <a:xfrm>
            <a:off x="457200" y="4267200"/>
            <a:ext cx="18288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Sec#,C#,term</a:t>
            </a:r>
            <a:endParaRPr lang="en-US">
              <a:solidFill>
                <a:schemeClr val="tx1"/>
              </a:solidFill>
            </a:endParaRPr>
          </a:p>
        </p:txBody>
      </p:sp>
      <p:sp>
        <p:nvSpPr>
          <p:cNvPr id="5" name="Rectangle 4"/>
          <p:cNvSpPr/>
          <p:nvPr/>
        </p:nvSpPr>
        <p:spPr>
          <a:xfrm>
            <a:off x="7162800" y="4267200"/>
            <a:ext cx="9144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pname</a:t>
            </a:r>
            <a:endParaRPr lang="en-US" sz="1600">
              <a:solidFill>
                <a:schemeClr val="tx1"/>
              </a:solidFill>
            </a:endParaRPr>
          </a:p>
        </p:txBody>
      </p:sp>
      <p:sp>
        <p:nvSpPr>
          <p:cNvPr id="6" name="Rectangle 5"/>
          <p:cNvSpPr/>
          <p:nvPr/>
        </p:nvSpPr>
        <p:spPr>
          <a:xfrm>
            <a:off x="6019800" y="4267200"/>
            <a:ext cx="9144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admin</a:t>
            </a:r>
            <a:endParaRPr lang="en-US">
              <a:solidFill>
                <a:schemeClr val="tx1"/>
              </a:solidFill>
            </a:endParaRPr>
          </a:p>
        </p:txBody>
      </p:sp>
      <p:sp>
        <p:nvSpPr>
          <p:cNvPr id="7" name="Rectangle 6"/>
          <p:cNvSpPr/>
          <p:nvPr/>
        </p:nvSpPr>
        <p:spPr>
          <a:xfrm>
            <a:off x="4876800" y="4267200"/>
            <a:ext cx="8382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Clg#</a:t>
            </a:r>
            <a:endParaRPr lang="en-US">
              <a:solidFill>
                <a:schemeClr val="tx1"/>
              </a:solidFill>
            </a:endParaRPr>
          </a:p>
        </p:txBody>
      </p:sp>
      <p:sp>
        <p:nvSpPr>
          <p:cNvPr id="8" name="Rectangle 7"/>
          <p:cNvSpPr/>
          <p:nvPr/>
        </p:nvSpPr>
        <p:spPr>
          <a:xfrm>
            <a:off x="3733800" y="4267200"/>
            <a:ext cx="8382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unit</a:t>
            </a:r>
            <a:endParaRPr lang="en-US">
              <a:solidFill>
                <a:schemeClr val="tx1"/>
              </a:solidFill>
            </a:endParaRPr>
          </a:p>
        </p:txBody>
      </p:sp>
      <p:sp>
        <p:nvSpPr>
          <p:cNvPr id="9" name="Rectangle 8"/>
          <p:cNvSpPr/>
          <p:nvPr/>
        </p:nvSpPr>
        <p:spPr>
          <a:xfrm>
            <a:off x="2590800" y="4267200"/>
            <a:ext cx="8382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cname</a:t>
            </a:r>
            <a:endParaRPr lang="en-US" sz="1600">
              <a:solidFill>
                <a:schemeClr val="tx1"/>
              </a:solidFill>
            </a:endParaRPr>
          </a:p>
        </p:txBody>
      </p:sp>
      <p:sp>
        <p:nvSpPr>
          <p:cNvPr id="10" name="Rectangle 9"/>
          <p:cNvSpPr/>
          <p:nvPr/>
        </p:nvSpPr>
        <p:spPr>
          <a:xfrm>
            <a:off x="5715000" y="5638800"/>
            <a:ext cx="8382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score</a:t>
            </a:r>
            <a:endParaRPr lang="en-US">
              <a:solidFill>
                <a:schemeClr val="tx1"/>
              </a:solidFill>
            </a:endParaRPr>
          </a:p>
        </p:txBody>
      </p:sp>
      <p:sp>
        <p:nvSpPr>
          <p:cNvPr id="11" name="Rectangle 10"/>
          <p:cNvSpPr/>
          <p:nvPr/>
        </p:nvSpPr>
        <p:spPr>
          <a:xfrm>
            <a:off x="3200400" y="5638800"/>
            <a:ext cx="19050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S#,Sec#,C#,term</a:t>
            </a:r>
            <a:endParaRPr lang="en-US" sz="1600">
              <a:solidFill>
                <a:schemeClr val="tx1"/>
              </a:solidFill>
            </a:endParaRPr>
          </a:p>
        </p:txBody>
      </p:sp>
      <p:sp>
        <p:nvSpPr>
          <p:cNvPr id="12" name="کادر متن 11"/>
          <p:cNvSpPr txBox="1"/>
          <p:nvPr/>
        </p:nvSpPr>
        <p:spPr>
          <a:xfrm>
            <a:off x="457200" y="3709194"/>
            <a:ext cx="685800" cy="369332"/>
          </a:xfrm>
          <a:prstGeom prst="rect">
            <a:avLst/>
          </a:prstGeom>
          <a:noFill/>
        </p:spPr>
        <p:txBody>
          <a:bodyPr wrap="square" rtlCol="0">
            <a:spAutoFit/>
          </a:bodyPr>
          <a:lstStyle/>
          <a:p>
            <a:pPr algn="ctr"/>
            <a:r>
              <a:rPr lang="en-US" b="1" dirty="0" smtClean="0"/>
              <a:t>R1</a:t>
            </a:r>
            <a:endParaRPr lang="en-US" b="1" dirty="0"/>
          </a:p>
        </p:txBody>
      </p:sp>
      <p:sp>
        <p:nvSpPr>
          <p:cNvPr id="13" name="کادر متن 12"/>
          <p:cNvSpPr txBox="1"/>
          <p:nvPr/>
        </p:nvSpPr>
        <p:spPr>
          <a:xfrm>
            <a:off x="2259806" y="5639594"/>
            <a:ext cx="609600" cy="369332"/>
          </a:xfrm>
          <a:prstGeom prst="rect">
            <a:avLst/>
          </a:prstGeom>
          <a:noFill/>
        </p:spPr>
        <p:txBody>
          <a:bodyPr wrap="square" rtlCol="0">
            <a:spAutoFit/>
          </a:bodyPr>
          <a:lstStyle/>
          <a:p>
            <a:pPr algn="ctr"/>
            <a:r>
              <a:rPr lang="en-US" b="1" dirty="0" smtClean="0"/>
              <a:t>R2</a:t>
            </a:r>
            <a:endParaRPr lang="en-US" b="1" dirty="0"/>
          </a:p>
        </p:txBody>
      </p:sp>
      <p:cxnSp>
        <p:nvCxnSpPr>
          <p:cNvPr id="18" name="متصل کننده لولایی 17"/>
          <p:cNvCxnSpPr>
            <a:stCxn id="4" idx="0"/>
            <a:endCxn id="5" idx="0"/>
          </p:cNvCxnSpPr>
          <p:nvPr/>
        </p:nvCxnSpPr>
        <p:spPr>
          <a:xfrm rot="5400000" flipH="1" flipV="1">
            <a:off x="4495800" y="1143000"/>
            <a:ext cx="1588" cy="6248400"/>
          </a:xfrm>
          <a:prstGeom prst="bentConnector3">
            <a:avLst>
              <a:gd name="adj1" fmla="val 26427527"/>
            </a:avLst>
          </a:prstGeom>
          <a:ln>
            <a:tailEnd type="arrow"/>
          </a:ln>
        </p:spPr>
        <p:style>
          <a:lnRef idx="1">
            <a:schemeClr val="dk1"/>
          </a:lnRef>
          <a:fillRef idx="0">
            <a:schemeClr val="dk1"/>
          </a:fillRef>
          <a:effectRef idx="0">
            <a:schemeClr val="dk1"/>
          </a:effectRef>
          <a:fontRef idx="minor">
            <a:schemeClr val="tx1"/>
          </a:fontRef>
        </p:style>
      </p:cxnSp>
      <p:cxnSp>
        <p:nvCxnSpPr>
          <p:cNvPr id="21" name="متصل کننده پیکان مستقیم 20"/>
          <p:cNvCxnSpPr/>
          <p:nvPr/>
        </p:nvCxnSpPr>
        <p:spPr>
          <a:xfrm rot="5400000">
            <a:off x="2705100" y="4076700"/>
            <a:ext cx="3810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 name="متصل کننده پیکان مستقیم 22"/>
          <p:cNvCxnSpPr/>
          <p:nvPr/>
        </p:nvCxnSpPr>
        <p:spPr>
          <a:xfrm rot="5400000">
            <a:off x="3848100" y="4076700"/>
            <a:ext cx="3810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9" name="متصل کننده پیکان مستقیم 28"/>
          <p:cNvCxnSpPr/>
          <p:nvPr/>
        </p:nvCxnSpPr>
        <p:spPr>
          <a:xfrm rot="5400000">
            <a:off x="6134100" y="4076700"/>
            <a:ext cx="3810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1" name="متصل کننده پیکان مستقیم 30"/>
          <p:cNvCxnSpPr/>
          <p:nvPr/>
        </p:nvCxnSpPr>
        <p:spPr>
          <a:xfrm rot="5400000">
            <a:off x="4838700" y="4076700"/>
            <a:ext cx="3810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5" name="متصل کننده لولایی 34"/>
          <p:cNvCxnSpPr>
            <a:stCxn id="7" idx="2"/>
            <a:endCxn id="6" idx="2"/>
          </p:cNvCxnSpPr>
          <p:nvPr/>
        </p:nvCxnSpPr>
        <p:spPr>
          <a:xfrm rot="16200000" flipH="1">
            <a:off x="5886450" y="4210050"/>
            <a:ext cx="1588" cy="1181100"/>
          </a:xfrm>
          <a:prstGeom prst="bentConnector3">
            <a:avLst>
              <a:gd name="adj1" fmla="val 14395466"/>
            </a:avLst>
          </a:prstGeom>
          <a:ln>
            <a:tailEnd type="arrow"/>
          </a:ln>
        </p:spPr>
        <p:style>
          <a:lnRef idx="1">
            <a:schemeClr val="dk1"/>
          </a:lnRef>
          <a:fillRef idx="0">
            <a:schemeClr val="dk1"/>
          </a:fillRef>
          <a:effectRef idx="0">
            <a:schemeClr val="dk1"/>
          </a:effectRef>
          <a:fontRef idx="minor">
            <a:schemeClr val="tx1"/>
          </a:fontRef>
        </p:style>
      </p:cxnSp>
      <p:cxnSp>
        <p:nvCxnSpPr>
          <p:cNvPr id="37" name="متصل کننده لولایی 36"/>
          <p:cNvCxnSpPr>
            <a:endCxn id="8" idx="2"/>
          </p:cNvCxnSpPr>
          <p:nvPr/>
        </p:nvCxnSpPr>
        <p:spPr>
          <a:xfrm>
            <a:off x="1371600" y="4648200"/>
            <a:ext cx="2781300" cy="152400"/>
          </a:xfrm>
          <a:prstGeom prst="bentConnector4">
            <a:avLst>
              <a:gd name="adj1" fmla="val -1826"/>
              <a:gd name="adj2" fmla="val 250000"/>
            </a:avLst>
          </a:prstGeom>
          <a:ln>
            <a:tailEnd type="arrow"/>
          </a:ln>
        </p:spPr>
        <p:style>
          <a:lnRef idx="1">
            <a:schemeClr val="dk1"/>
          </a:lnRef>
          <a:fillRef idx="0">
            <a:schemeClr val="dk1"/>
          </a:fillRef>
          <a:effectRef idx="0">
            <a:schemeClr val="dk1"/>
          </a:effectRef>
          <a:fontRef idx="minor">
            <a:schemeClr val="tx1"/>
          </a:fontRef>
        </p:style>
      </p:cxnSp>
      <p:cxnSp>
        <p:nvCxnSpPr>
          <p:cNvPr id="41" name="متصل کننده پیکان مستقیم 40"/>
          <p:cNvCxnSpPr/>
          <p:nvPr/>
        </p:nvCxnSpPr>
        <p:spPr>
          <a:xfrm rot="5400000" flipH="1" flipV="1">
            <a:off x="2857500" y="4914900"/>
            <a:ext cx="22860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6" name="متصل کننده لولایی 45"/>
          <p:cNvCxnSpPr>
            <a:stCxn id="11" idx="0"/>
            <a:endCxn id="10" idx="0"/>
          </p:cNvCxnSpPr>
          <p:nvPr/>
        </p:nvCxnSpPr>
        <p:spPr>
          <a:xfrm rot="5400000" flipH="1" flipV="1">
            <a:off x="5143500" y="4648200"/>
            <a:ext cx="1588" cy="1981200"/>
          </a:xfrm>
          <a:prstGeom prst="bentConnector3">
            <a:avLst>
              <a:gd name="adj1" fmla="val 14395466"/>
            </a:avLst>
          </a:prstGeom>
          <a:ln>
            <a:tailEnd type="arrow"/>
          </a:ln>
        </p:spPr>
        <p:style>
          <a:lnRef idx="1">
            <a:schemeClr val="dk1"/>
          </a:lnRef>
          <a:fillRef idx="0">
            <a:schemeClr val="dk1"/>
          </a:fillRef>
          <a:effectRef idx="0">
            <a:schemeClr val="dk1"/>
          </a:effectRef>
          <a:fontRef idx="minor">
            <a:schemeClr val="tx1"/>
          </a:fontRef>
        </p:style>
      </p:cxnSp>
      <p:sp>
        <p:nvSpPr>
          <p:cNvPr id="3" name="Oval Callout 2"/>
          <p:cNvSpPr/>
          <p:nvPr/>
        </p:nvSpPr>
        <p:spPr>
          <a:xfrm>
            <a:off x="76200" y="533400"/>
            <a:ext cx="8763000" cy="1828800"/>
          </a:xfrm>
          <a:prstGeom prst="wedgeEllipseCallout">
            <a:avLst>
              <a:gd name="adj1" fmla="val -15905"/>
              <a:gd name="adj2" fmla="val 63889"/>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rtl="1">
              <a:buNone/>
            </a:pPr>
            <a:r>
              <a:rPr lang="fa-IR" sz="1600" b="1" dirty="0">
                <a:solidFill>
                  <a:schemeClr val="accent1">
                    <a:lumMod val="50000"/>
                  </a:schemeClr>
                </a:solidFill>
                <a:cs typeface="B Nazanin" pitchFamily="2" charset="-78"/>
              </a:rPr>
              <a:t>الگوریتم تبدیل جدول </a:t>
            </a:r>
            <a:r>
              <a:rPr lang="en-US" sz="1600" b="1" dirty="0">
                <a:solidFill>
                  <a:schemeClr val="accent1">
                    <a:lumMod val="50000"/>
                  </a:schemeClr>
                </a:solidFill>
                <a:cs typeface="B Nazanin" pitchFamily="2" charset="-78"/>
              </a:rPr>
              <a:t> </a:t>
            </a:r>
            <a:r>
              <a:rPr lang="en-US" sz="1200" b="1" dirty="0">
                <a:solidFill>
                  <a:schemeClr val="accent1">
                    <a:lumMod val="50000"/>
                  </a:schemeClr>
                </a:solidFill>
                <a:cs typeface="B Nazanin" pitchFamily="2" charset="-78"/>
              </a:rPr>
              <a:t>1NF</a:t>
            </a:r>
            <a:r>
              <a:rPr lang="fa-IR" sz="1600" b="1" dirty="0">
                <a:solidFill>
                  <a:schemeClr val="accent1">
                    <a:lumMod val="50000"/>
                  </a:schemeClr>
                </a:solidFill>
                <a:cs typeface="B Nazanin" pitchFamily="2" charset="-78"/>
              </a:rPr>
              <a:t>به چند جدول </a:t>
            </a:r>
            <a:r>
              <a:rPr lang="en-US" sz="1200" b="1" dirty="0" smtClean="0">
                <a:solidFill>
                  <a:schemeClr val="accent1">
                    <a:lumMod val="50000"/>
                  </a:schemeClr>
                </a:solidFill>
                <a:cs typeface="B Nazanin" pitchFamily="2" charset="-78"/>
              </a:rPr>
              <a:t>2N</a:t>
            </a:r>
            <a:r>
              <a:rPr lang="en-US" sz="1600" b="1" dirty="0" smtClean="0">
                <a:solidFill>
                  <a:schemeClr val="accent1">
                    <a:lumMod val="50000"/>
                  </a:schemeClr>
                </a:solidFill>
                <a:cs typeface="B Nazanin" pitchFamily="2" charset="-78"/>
              </a:rPr>
              <a:t>F</a:t>
            </a:r>
            <a:r>
              <a:rPr lang="fa-IR" sz="1600" b="1" dirty="0" smtClean="0">
                <a:solidFill>
                  <a:schemeClr val="accent1">
                    <a:lumMod val="50000"/>
                  </a:schemeClr>
                </a:solidFill>
                <a:cs typeface="B Nazanin" pitchFamily="2" charset="-78"/>
              </a:rPr>
              <a:t>:</a:t>
            </a:r>
            <a:endParaRPr lang="fa-IR" sz="1600" b="1" dirty="0">
              <a:solidFill>
                <a:schemeClr val="accent1">
                  <a:lumMod val="50000"/>
                </a:schemeClr>
              </a:solidFill>
              <a:cs typeface="B Nazanin" pitchFamily="2" charset="-78"/>
            </a:endParaRPr>
          </a:p>
          <a:p>
            <a:pPr marL="777240" lvl="1" indent="-457200" algn="just" rtl="1">
              <a:buFont typeface="+mj-lt"/>
              <a:buAutoNum type="arabicPeriod"/>
            </a:pPr>
            <a:r>
              <a:rPr lang="fa-IR" sz="1600" b="1" dirty="0">
                <a:solidFill>
                  <a:schemeClr val="accent1">
                    <a:lumMod val="50000"/>
                  </a:schemeClr>
                </a:solidFill>
                <a:cs typeface="B Nazanin" pitchFamily="2" charset="-78"/>
              </a:rPr>
              <a:t>هر بخش ازکلید را که صفت وابسته دارد، با آن صفت ها کنارهم قرارمی دهیم.</a:t>
            </a:r>
          </a:p>
          <a:p>
            <a:pPr marL="777240" lvl="1" indent="-457200" algn="just" rtl="1">
              <a:buFont typeface="+mj-lt"/>
              <a:buAutoNum type="arabicPeriod"/>
            </a:pPr>
            <a:r>
              <a:rPr lang="fa-IR" sz="1600" b="1" dirty="0">
                <a:solidFill>
                  <a:schemeClr val="accent1">
                    <a:lumMod val="50000"/>
                  </a:schemeClr>
                </a:solidFill>
                <a:cs typeface="B Nazanin" pitchFamily="2" charset="-78"/>
              </a:rPr>
              <a:t>کل کلید اصلی را با صفت های باقی مانده کنارهم قرار می دهیم.</a:t>
            </a:r>
          </a:p>
          <a:p>
            <a:pPr marL="777240" lvl="1" indent="-457200" algn="just" rtl="1">
              <a:buFont typeface="+mj-lt"/>
              <a:buAutoNum type="arabicPeriod"/>
            </a:pPr>
            <a:r>
              <a:rPr lang="fa-IR" sz="1600" b="1" dirty="0">
                <a:solidFill>
                  <a:schemeClr val="accent1">
                    <a:lumMod val="50000"/>
                  </a:schemeClr>
                </a:solidFill>
                <a:cs typeface="B Nazanin" pitchFamily="2" charset="-78"/>
              </a:rPr>
              <a:t>سایر وابستگی ها را ترسیم می کنیم</a:t>
            </a:r>
            <a:r>
              <a:rPr lang="fa-IR" sz="1600" b="1" dirty="0" smtClean="0">
                <a:solidFill>
                  <a:schemeClr val="accent1">
                    <a:lumMod val="50000"/>
                  </a:schemeClr>
                </a:solidFill>
                <a:cs typeface="B Nazanin" pitchFamily="2" charset="-78"/>
              </a:rPr>
              <a:t>.</a:t>
            </a:r>
            <a:endParaRPr lang="fa-IR" sz="1600" b="1" dirty="0">
              <a:solidFill>
                <a:schemeClr val="accent1">
                  <a:lumMod val="50000"/>
                </a:schemeClr>
              </a:solidFill>
              <a:cs typeface="B Nazanin" pitchFamily="2" charset="-78"/>
            </a:endParaRPr>
          </a:p>
        </p:txBody>
      </p:sp>
    </p:spTree>
    <p:extLst>
      <p:ext uri="{BB962C8B-B14F-4D97-AF65-F5344CB8AC3E}">
        <p14:creationId xmlns:p14="http://schemas.microsoft.com/office/powerpoint/2010/main" val="2867893235"/>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899" y="2133600"/>
            <a:ext cx="8050213" cy="3081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ectangle 26"/>
          <p:cNvSpPr/>
          <p:nvPr/>
        </p:nvSpPr>
        <p:spPr>
          <a:xfrm>
            <a:off x="401320" y="1941042"/>
            <a:ext cx="8458200"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نگهدارنده مکان محتوا 1"/>
          <p:cNvSpPr>
            <a:spLocks noGrp="1"/>
          </p:cNvSpPr>
          <p:nvPr>
            <p:ph idx="1"/>
          </p:nvPr>
        </p:nvSpPr>
        <p:spPr>
          <a:xfrm>
            <a:off x="457200" y="457200"/>
            <a:ext cx="8534400" cy="1524000"/>
          </a:xfrm>
        </p:spPr>
        <p:txBody>
          <a:bodyPr>
            <a:normAutofit fontScale="92500"/>
          </a:bodyPr>
          <a:lstStyle/>
          <a:p>
            <a:pPr algn="r" rtl="1">
              <a:lnSpc>
                <a:spcPct val="150000"/>
              </a:lnSpc>
              <a:buNone/>
            </a:pPr>
            <a:r>
              <a:rPr lang="fa-IR" sz="2400" dirty="0" smtClean="0"/>
              <a:t>ولی خود </a:t>
            </a:r>
            <a:r>
              <a:rPr lang="en-US" sz="2400" dirty="0" smtClean="0"/>
              <a:t>R1</a:t>
            </a:r>
            <a:r>
              <a:rPr lang="fa-IR" sz="2400" dirty="0" smtClean="0"/>
              <a:t> هنوز در سطح </a:t>
            </a:r>
            <a:r>
              <a:rPr lang="en-US" sz="2400" dirty="0" smtClean="0"/>
              <a:t> 2NF</a:t>
            </a:r>
            <a:r>
              <a:rPr lang="fa-IR" sz="2400" dirty="0" smtClean="0"/>
              <a:t>نمی باشد و باید آن را با تجزیه به دو رابطه </a:t>
            </a:r>
            <a:r>
              <a:rPr lang="en-US" sz="2400" dirty="0" smtClean="0"/>
              <a:t>2NF</a:t>
            </a:r>
            <a:r>
              <a:rPr lang="fa-IR" sz="2400" dirty="0" smtClean="0"/>
              <a:t> تجزیه کنیم</a:t>
            </a:r>
            <a:r>
              <a:rPr lang="en-US" sz="2400" dirty="0" smtClean="0"/>
              <a:t>.</a:t>
            </a:r>
          </a:p>
          <a:p>
            <a:pPr algn="r" rtl="1">
              <a:lnSpc>
                <a:spcPct val="150000"/>
              </a:lnSpc>
              <a:buNone/>
            </a:pPr>
            <a:r>
              <a:rPr lang="fa-IR" sz="2400" dirty="0" smtClean="0"/>
              <a:t>پس الگوریتم را دوباره برای </a:t>
            </a:r>
            <a:r>
              <a:rPr lang="en-US" sz="2400" dirty="0" smtClean="0"/>
              <a:t> R1</a:t>
            </a:r>
            <a:r>
              <a:rPr lang="fa-IR" sz="2400" dirty="0" smtClean="0"/>
              <a:t>اعمال می کنیم و</a:t>
            </a:r>
            <a:r>
              <a:rPr lang="en-US" sz="2400" dirty="0" smtClean="0"/>
              <a:t> </a:t>
            </a:r>
            <a:r>
              <a:rPr lang="fa-IR" sz="2400" dirty="0" smtClean="0"/>
              <a:t>آن را به </a:t>
            </a:r>
            <a:r>
              <a:rPr lang="en-US" sz="2400" dirty="0" smtClean="0"/>
              <a:t> R11</a:t>
            </a:r>
            <a:r>
              <a:rPr lang="fa-IR" sz="2400" dirty="0" smtClean="0"/>
              <a:t>و</a:t>
            </a:r>
            <a:r>
              <a:rPr lang="en-US" sz="2400" dirty="0" smtClean="0"/>
              <a:t> R12</a:t>
            </a:r>
            <a:r>
              <a:rPr lang="fa-IR" sz="2400" dirty="0" smtClean="0"/>
              <a:t>تجزیه می کنیم.</a:t>
            </a:r>
          </a:p>
        </p:txBody>
      </p:sp>
      <p:sp>
        <p:nvSpPr>
          <p:cNvPr id="4" name="Rectangle 3"/>
          <p:cNvSpPr/>
          <p:nvPr/>
        </p:nvSpPr>
        <p:spPr>
          <a:xfrm>
            <a:off x="1536700" y="2656364"/>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a:t>
            </a:r>
            <a:endParaRPr lang="en-US" sz="1600">
              <a:solidFill>
                <a:schemeClr val="tx1"/>
              </a:solidFill>
            </a:endParaRPr>
          </a:p>
        </p:txBody>
      </p:sp>
      <p:sp>
        <p:nvSpPr>
          <p:cNvPr id="5" name="Rectangle 4"/>
          <p:cNvSpPr/>
          <p:nvPr/>
        </p:nvSpPr>
        <p:spPr>
          <a:xfrm>
            <a:off x="4584700" y="2656364"/>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unit</a:t>
            </a:r>
            <a:endParaRPr lang="en-US" sz="1600">
              <a:solidFill>
                <a:schemeClr val="tx1"/>
              </a:solidFill>
            </a:endParaRPr>
          </a:p>
        </p:txBody>
      </p:sp>
      <p:sp>
        <p:nvSpPr>
          <p:cNvPr id="6" name="Rectangle 5"/>
          <p:cNvSpPr/>
          <p:nvPr/>
        </p:nvSpPr>
        <p:spPr>
          <a:xfrm>
            <a:off x="3060700" y="2656364"/>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cname</a:t>
            </a:r>
            <a:endParaRPr lang="en-US" sz="1600">
              <a:solidFill>
                <a:schemeClr val="tx1"/>
              </a:solidFill>
            </a:endParaRPr>
          </a:p>
        </p:txBody>
      </p:sp>
      <p:sp>
        <p:nvSpPr>
          <p:cNvPr id="7" name="Rectangle 6"/>
          <p:cNvSpPr/>
          <p:nvPr/>
        </p:nvSpPr>
        <p:spPr>
          <a:xfrm>
            <a:off x="1118394" y="4155402"/>
            <a:ext cx="1676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Sec#,C#,term</a:t>
            </a:r>
            <a:endParaRPr lang="en-US" sz="1600">
              <a:solidFill>
                <a:schemeClr val="tx1"/>
              </a:solidFill>
            </a:endParaRPr>
          </a:p>
        </p:txBody>
      </p:sp>
      <p:sp>
        <p:nvSpPr>
          <p:cNvPr id="8" name="Rectangle 7"/>
          <p:cNvSpPr/>
          <p:nvPr/>
        </p:nvSpPr>
        <p:spPr>
          <a:xfrm>
            <a:off x="6528594" y="4155402"/>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pname</a:t>
            </a:r>
            <a:endParaRPr lang="en-US" sz="1600">
              <a:solidFill>
                <a:schemeClr val="tx1"/>
              </a:solidFill>
            </a:endParaRPr>
          </a:p>
        </p:txBody>
      </p:sp>
      <p:sp>
        <p:nvSpPr>
          <p:cNvPr id="9" name="Rectangle 8"/>
          <p:cNvSpPr/>
          <p:nvPr/>
        </p:nvSpPr>
        <p:spPr>
          <a:xfrm>
            <a:off x="3404394" y="4155402"/>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Clg#</a:t>
            </a:r>
            <a:endParaRPr lang="en-US" sz="1600">
              <a:solidFill>
                <a:schemeClr val="tx1"/>
              </a:solidFill>
            </a:endParaRPr>
          </a:p>
        </p:txBody>
      </p:sp>
      <p:sp>
        <p:nvSpPr>
          <p:cNvPr id="10" name="Rectangle 9"/>
          <p:cNvSpPr/>
          <p:nvPr/>
        </p:nvSpPr>
        <p:spPr>
          <a:xfrm>
            <a:off x="4928394" y="4155402"/>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admin</a:t>
            </a:r>
            <a:endParaRPr lang="en-US" sz="1600" dirty="0">
              <a:solidFill>
                <a:schemeClr val="tx1"/>
              </a:solidFill>
            </a:endParaRPr>
          </a:p>
        </p:txBody>
      </p:sp>
      <p:sp>
        <p:nvSpPr>
          <p:cNvPr id="11" name="Rectangle 10"/>
          <p:cNvSpPr/>
          <p:nvPr/>
        </p:nvSpPr>
        <p:spPr>
          <a:xfrm>
            <a:off x="2374106" y="5647730"/>
            <a:ext cx="1981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S#,Sec#,c#,term</a:t>
            </a:r>
            <a:endParaRPr lang="en-US" sz="1600">
              <a:solidFill>
                <a:schemeClr val="tx1"/>
              </a:solidFill>
            </a:endParaRPr>
          </a:p>
        </p:txBody>
      </p:sp>
      <p:sp>
        <p:nvSpPr>
          <p:cNvPr id="12" name="Rectangle 11"/>
          <p:cNvSpPr/>
          <p:nvPr/>
        </p:nvSpPr>
        <p:spPr>
          <a:xfrm>
            <a:off x="1308100" y="5602764"/>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score</a:t>
            </a:r>
            <a:endParaRPr lang="en-US" sz="1600">
              <a:solidFill>
                <a:schemeClr val="tx1"/>
              </a:solidFill>
            </a:endParaRPr>
          </a:p>
        </p:txBody>
      </p:sp>
      <p:cxnSp>
        <p:nvCxnSpPr>
          <p:cNvPr id="15" name="متصل کننده لولایی 14"/>
          <p:cNvCxnSpPr>
            <a:stCxn id="4" idx="0"/>
            <a:endCxn id="5" idx="0"/>
          </p:cNvCxnSpPr>
          <p:nvPr/>
        </p:nvCxnSpPr>
        <p:spPr>
          <a:xfrm rot="5400000" flipH="1" flipV="1">
            <a:off x="3479800" y="1132364"/>
            <a:ext cx="1588" cy="3048000"/>
          </a:xfrm>
          <a:prstGeom prst="bentConnector3">
            <a:avLst>
              <a:gd name="adj1" fmla="val 17749622"/>
            </a:avLst>
          </a:prstGeom>
          <a:ln>
            <a:tailEnd type="arrow"/>
          </a:ln>
        </p:spPr>
        <p:style>
          <a:lnRef idx="1">
            <a:schemeClr val="dk1"/>
          </a:lnRef>
          <a:fillRef idx="0">
            <a:schemeClr val="dk1"/>
          </a:fillRef>
          <a:effectRef idx="0">
            <a:schemeClr val="dk1"/>
          </a:effectRef>
          <a:fontRef idx="minor">
            <a:schemeClr val="tx1"/>
          </a:fontRef>
        </p:style>
      </p:cxnSp>
      <p:cxnSp>
        <p:nvCxnSpPr>
          <p:cNvPr id="23" name="متصل کننده پیکان مستقیم 22"/>
          <p:cNvCxnSpPr/>
          <p:nvPr/>
        </p:nvCxnSpPr>
        <p:spPr>
          <a:xfrm flipH="1">
            <a:off x="3363118" y="2398177"/>
            <a:ext cx="1588" cy="29896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5" name="متصل کننده لولایی 24"/>
          <p:cNvCxnSpPr>
            <a:stCxn id="7" idx="0"/>
            <a:endCxn id="8" idx="0"/>
          </p:cNvCxnSpPr>
          <p:nvPr/>
        </p:nvCxnSpPr>
        <p:spPr>
          <a:xfrm rot="5400000" flipH="1" flipV="1">
            <a:off x="4471194" y="1640802"/>
            <a:ext cx="1588" cy="5029200"/>
          </a:xfrm>
          <a:prstGeom prst="bentConnector3">
            <a:avLst>
              <a:gd name="adj1" fmla="val 23264295"/>
            </a:avLst>
          </a:prstGeom>
          <a:ln>
            <a:tailEnd type="arrow"/>
          </a:ln>
        </p:spPr>
        <p:style>
          <a:lnRef idx="1">
            <a:schemeClr val="dk1"/>
          </a:lnRef>
          <a:fillRef idx="0">
            <a:schemeClr val="dk1"/>
          </a:fillRef>
          <a:effectRef idx="0">
            <a:schemeClr val="dk1"/>
          </a:effectRef>
          <a:fontRef idx="minor">
            <a:schemeClr val="tx1"/>
          </a:fontRef>
        </p:style>
      </p:cxnSp>
      <p:cxnSp>
        <p:nvCxnSpPr>
          <p:cNvPr id="28" name="متصل کننده پیکان مستقیم 27"/>
          <p:cNvCxnSpPr>
            <a:endCxn id="9" idx="0"/>
          </p:cNvCxnSpPr>
          <p:nvPr/>
        </p:nvCxnSpPr>
        <p:spPr>
          <a:xfrm>
            <a:off x="3822700" y="3781706"/>
            <a:ext cx="794" cy="37369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متصل کننده پیکان مستقیم 31"/>
          <p:cNvCxnSpPr>
            <a:endCxn id="10" idx="0"/>
          </p:cNvCxnSpPr>
          <p:nvPr/>
        </p:nvCxnSpPr>
        <p:spPr>
          <a:xfrm>
            <a:off x="5346700" y="3802742"/>
            <a:ext cx="794" cy="35266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4" name="متصل کننده لولایی 33"/>
          <p:cNvCxnSpPr>
            <a:stCxn id="9" idx="2"/>
            <a:endCxn id="10" idx="2"/>
          </p:cNvCxnSpPr>
          <p:nvPr/>
        </p:nvCxnSpPr>
        <p:spPr>
          <a:xfrm rot="16200000" flipH="1">
            <a:off x="4585494" y="3850602"/>
            <a:ext cx="1588" cy="1524000"/>
          </a:xfrm>
          <a:prstGeom prst="bentConnector3">
            <a:avLst>
              <a:gd name="adj1" fmla="val 14395466"/>
            </a:avLst>
          </a:prstGeom>
          <a:ln>
            <a:tailEnd type="arrow"/>
          </a:ln>
        </p:spPr>
        <p:style>
          <a:lnRef idx="1">
            <a:schemeClr val="dk1"/>
          </a:lnRef>
          <a:fillRef idx="0">
            <a:schemeClr val="dk1"/>
          </a:fillRef>
          <a:effectRef idx="0">
            <a:schemeClr val="dk1"/>
          </a:effectRef>
          <a:fontRef idx="minor">
            <a:schemeClr val="tx1"/>
          </a:fontRef>
        </p:style>
      </p:cxnSp>
      <p:cxnSp>
        <p:nvCxnSpPr>
          <p:cNvPr id="40" name="متصل کننده لولایی 39"/>
          <p:cNvCxnSpPr>
            <a:stCxn id="11" idx="0"/>
            <a:endCxn id="12" idx="0"/>
          </p:cNvCxnSpPr>
          <p:nvPr/>
        </p:nvCxnSpPr>
        <p:spPr>
          <a:xfrm rot="16200000" flipV="1">
            <a:off x="2523470" y="4806494"/>
            <a:ext cx="44966" cy="1637506"/>
          </a:xfrm>
          <a:prstGeom prst="bentConnector3">
            <a:avLst>
              <a:gd name="adj1" fmla="val 523653"/>
            </a:avLst>
          </a:prstGeom>
          <a:ln>
            <a:tailEnd type="arrow"/>
          </a:ln>
        </p:spPr>
        <p:style>
          <a:lnRef idx="1">
            <a:schemeClr val="dk1"/>
          </a:lnRef>
          <a:fillRef idx="0">
            <a:schemeClr val="dk1"/>
          </a:fillRef>
          <a:effectRef idx="0">
            <a:schemeClr val="dk1"/>
          </a:effectRef>
          <a:fontRef idx="minor">
            <a:schemeClr val="tx1"/>
          </a:fontRef>
        </p:style>
      </p:cxnSp>
      <p:sp>
        <p:nvSpPr>
          <p:cNvPr id="45" name="کادر متن 44"/>
          <p:cNvSpPr txBox="1"/>
          <p:nvPr/>
        </p:nvSpPr>
        <p:spPr>
          <a:xfrm>
            <a:off x="279400" y="2673569"/>
            <a:ext cx="685800" cy="369332"/>
          </a:xfrm>
          <a:prstGeom prst="rect">
            <a:avLst/>
          </a:prstGeom>
          <a:noFill/>
        </p:spPr>
        <p:txBody>
          <a:bodyPr wrap="square" rtlCol="0">
            <a:spAutoFit/>
          </a:bodyPr>
          <a:lstStyle/>
          <a:p>
            <a:r>
              <a:rPr lang="en-US" b="1" dirty="0" smtClean="0"/>
              <a:t>R11</a:t>
            </a:r>
            <a:endParaRPr lang="en-US" b="1" dirty="0"/>
          </a:p>
        </p:txBody>
      </p:sp>
      <p:sp>
        <p:nvSpPr>
          <p:cNvPr id="46" name="کادر متن 45"/>
          <p:cNvSpPr txBox="1"/>
          <p:nvPr/>
        </p:nvSpPr>
        <p:spPr>
          <a:xfrm>
            <a:off x="355600" y="3971530"/>
            <a:ext cx="685800" cy="369332"/>
          </a:xfrm>
          <a:prstGeom prst="rect">
            <a:avLst/>
          </a:prstGeom>
          <a:noFill/>
        </p:spPr>
        <p:txBody>
          <a:bodyPr wrap="square" rtlCol="0">
            <a:spAutoFit/>
          </a:bodyPr>
          <a:lstStyle/>
          <a:p>
            <a:r>
              <a:rPr lang="en-US" b="1" smtClean="0"/>
              <a:t>R12</a:t>
            </a:r>
            <a:endParaRPr lang="en-US" b="1"/>
          </a:p>
        </p:txBody>
      </p:sp>
      <p:sp>
        <p:nvSpPr>
          <p:cNvPr id="47" name="کادر متن 46"/>
          <p:cNvSpPr txBox="1"/>
          <p:nvPr/>
        </p:nvSpPr>
        <p:spPr>
          <a:xfrm>
            <a:off x="431800" y="5602764"/>
            <a:ext cx="533400" cy="369332"/>
          </a:xfrm>
          <a:prstGeom prst="rect">
            <a:avLst/>
          </a:prstGeom>
          <a:noFill/>
        </p:spPr>
        <p:txBody>
          <a:bodyPr wrap="square" rtlCol="0">
            <a:spAutoFit/>
          </a:bodyPr>
          <a:lstStyle/>
          <a:p>
            <a:r>
              <a:rPr lang="en-US" b="1" dirty="0" smtClean="0"/>
              <a:t>R2</a:t>
            </a:r>
            <a:endParaRPr lang="en-US" b="1" dirty="0"/>
          </a:p>
        </p:txBody>
      </p:sp>
    </p:spTree>
    <p:extLst>
      <p:ext uri="{BB962C8B-B14F-4D97-AF65-F5344CB8AC3E}">
        <p14:creationId xmlns:p14="http://schemas.microsoft.com/office/powerpoint/2010/main" val="5930556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53" presetClass="exit" presetSubtype="32" fill="hold" nodeType="clickEffect">
                                  <p:stCondLst>
                                    <p:cond delay="0"/>
                                  </p:stCondLst>
                                  <p:childTnLst>
                                    <p:anim calcmode="lin" valueType="num">
                                      <p:cBhvr>
                                        <p:cTn id="10" dur="500"/>
                                        <p:tgtEl>
                                          <p:spTgt spid="1026"/>
                                        </p:tgtEl>
                                        <p:attrNameLst>
                                          <p:attrName>ppt_w</p:attrName>
                                        </p:attrNameLst>
                                      </p:cBhvr>
                                      <p:tavLst>
                                        <p:tav tm="0">
                                          <p:val>
                                            <p:strVal val="ppt_w"/>
                                          </p:val>
                                        </p:tav>
                                        <p:tav tm="100000">
                                          <p:val>
                                            <p:fltVal val="0"/>
                                          </p:val>
                                        </p:tav>
                                      </p:tavLst>
                                    </p:anim>
                                    <p:anim calcmode="lin" valueType="num">
                                      <p:cBhvr>
                                        <p:cTn id="11" dur="500"/>
                                        <p:tgtEl>
                                          <p:spTgt spid="1026"/>
                                        </p:tgtEl>
                                        <p:attrNameLst>
                                          <p:attrName>ppt_h</p:attrName>
                                        </p:attrNameLst>
                                      </p:cBhvr>
                                      <p:tavLst>
                                        <p:tav tm="0">
                                          <p:val>
                                            <p:strVal val="ppt_h"/>
                                          </p:val>
                                        </p:tav>
                                        <p:tav tm="100000">
                                          <p:val>
                                            <p:fltVal val="0"/>
                                          </p:val>
                                        </p:tav>
                                      </p:tavLst>
                                    </p:anim>
                                    <p:animEffect transition="out" filter="fade">
                                      <p:cBhvr>
                                        <p:cTn id="12" dur="500"/>
                                        <p:tgtEl>
                                          <p:spTgt spid="1026"/>
                                        </p:tgtEl>
                                      </p:cBhvr>
                                    </p:animEffect>
                                    <p:set>
                                      <p:cBhvr>
                                        <p:cTn id="13" dur="1" fill="hold">
                                          <p:stCondLst>
                                            <p:cond delay="499"/>
                                          </p:stCondLst>
                                        </p:cTn>
                                        <p:tgtEl>
                                          <p:spTgt spid="1026"/>
                                        </p:tgtEl>
                                        <p:attrNameLst>
                                          <p:attrName>style.visibility</p:attrName>
                                        </p:attrNameLst>
                                      </p:cBhvr>
                                      <p:to>
                                        <p:strVal val="hidden"/>
                                      </p:to>
                                    </p:se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par>
                                <p:cTn id="39" presetID="14" presetClass="entr" presetSubtype="1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500"/>
                                        <p:tgtEl>
                                          <p:spTgt spid="23"/>
                                        </p:tgtEl>
                                      </p:cBhvr>
                                    </p:animEffect>
                                  </p:childTnLst>
                                </p:cTn>
                              </p:par>
                              <p:par>
                                <p:cTn id="42" presetID="14" presetClass="entr" presetSubtype="1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randombar(horizontal)">
                                      <p:cBhvr>
                                        <p:cTn id="44" dur="500"/>
                                        <p:tgtEl>
                                          <p:spTgt spid="25"/>
                                        </p:tgtEl>
                                      </p:cBhvr>
                                    </p:animEffect>
                                  </p:childTnLst>
                                </p:cTn>
                              </p:par>
                              <p:par>
                                <p:cTn id="45" presetID="14" presetClass="entr" presetSubtype="1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par>
                                <p:cTn id="48" presetID="14" presetClass="entr" presetSubtype="1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randombar(horizontal)">
                                      <p:cBhvr>
                                        <p:cTn id="50" dur="500"/>
                                        <p:tgtEl>
                                          <p:spTgt spid="32"/>
                                        </p:tgtEl>
                                      </p:cBhvr>
                                    </p:animEffect>
                                  </p:childTnLst>
                                </p:cTn>
                              </p:par>
                              <p:par>
                                <p:cTn id="51" presetID="14" presetClass="entr" presetSubtype="1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5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randombar(horizontal)">
                                      <p:cBhvr>
                                        <p:cTn id="56" dur="500"/>
                                        <p:tgtEl>
                                          <p:spTgt spid="4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randombar(horizontal)">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5" grpId="0" animBg="1"/>
      <p:bldP spid="6" grpId="0" animBg="1"/>
      <p:bldP spid="7" grpId="0" animBg="1"/>
      <p:bldP spid="8" grpId="0" animBg="1"/>
      <p:bldP spid="9" grpId="0" animBg="1"/>
      <p:bldP spid="10" grpId="0" animBg="1"/>
      <p:bldP spid="45" grpId="0"/>
      <p:bldP spid="4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نگهدارنده مکان محتوا 1"/>
          <p:cNvSpPr>
            <a:spLocks noGrp="1"/>
          </p:cNvSpPr>
          <p:nvPr>
            <p:ph idx="1"/>
          </p:nvPr>
        </p:nvSpPr>
        <p:spPr>
          <a:xfrm>
            <a:off x="438150" y="457200"/>
            <a:ext cx="8382000" cy="5791200"/>
          </a:xfrm>
        </p:spPr>
        <p:txBody>
          <a:bodyPr>
            <a:normAutofit fontScale="92500" lnSpcReduction="10000"/>
          </a:bodyPr>
          <a:lstStyle/>
          <a:p>
            <a:pPr algn="justLow" rtl="1">
              <a:lnSpc>
                <a:spcPct val="150000"/>
              </a:lnSpc>
              <a:buNone/>
            </a:pPr>
            <a:r>
              <a:rPr lang="fa-IR" sz="2400" dirty="0" smtClean="0"/>
              <a:t>حال هر سه جدول فوق در سطح </a:t>
            </a:r>
            <a:r>
              <a:rPr lang="en-US" sz="2400" b="1" dirty="0" smtClean="0"/>
              <a:t>2NF</a:t>
            </a:r>
            <a:r>
              <a:rPr lang="fa-IR" sz="2400" b="1" dirty="0" smtClean="0"/>
              <a:t> </a:t>
            </a:r>
            <a:r>
              <a:rPr lang="fa-IR" sz="2400" dirty="0" smtClean="0"/>
              <a:t>می باشند. توجه کنید که معمولا وابستگی به کلید اصلی را به صورت فلش های بالای مستطیل ها ترسیم می کنیم.</a:t>
            </a:r>
          </a:p>
          <a:p>
            <a:pPr algn="justLow" rtl="1">
              <a:lnSpc>
                <a:spcPct val="150000"/>
              </a:lnSpc>
              <a:buNone/>
            </a:pPr>
            <a:r>
              <a:rPr lang="fa-IR" sz="2400" dirty="0" smtClean="0"/>
              <a:t>حال الگوریتم تبدیل جدول </a:t>
            </a:r>
            <a:r>
              <a:rPr lang="en-US" sz="2400" dirty="0" smtClean="0"/>
              <a:t> </a:t>
            </a:r>
            <a:r>
              <a:rPr lang="en-US" b="1" dirty="0" smtClean="0"/>
              <a:t>2NF</a:t>
            </a:r>
            <a:r>
              <a:rPr lang="fa-IR" sz="2400" dirty="0" smtClean="0"/>
              <a:t>به </a:t>
            </a:r>
            <a:r>
              <a:rPr lang="en-US" sz="2400" b="1" dirty="0" smtClean="0"/>
              <a:t>3NF</a:t>
            </a:r>
            <a:r>
              <a:rPr lang="fa-IR" sz="2400" dirty="0" smtClean="0"/>
              <a:t> را بیان می کنیم:</a:t>
            </a:r>
          </a:p>
          <a:p>
            <a:pPr marL="777240" lvl="1" indent="-457200" algn="justLow">
              <a:lnSpc>
                <a:spcPct val="150000"/>
              </a:lnSpc>
              <a:buFont typeface="+mj-lt"/>
              <a:buAutoNum type="arabicPeriod"/>
            </a:pPr>
            <a:r>
              <a:rPr lang="fa-IR" sz="2000" dirty="0" smtClean="0"/>
              <a:t>صفت</a:t>
            </a:r>
            <a:r>
              <a:rPr lang="en-US" sz="2000" dirty="0" smtClean="0"/>
              <a:t> </a:t>
            </a:r>
            <a:r>
              <a:rPr lang="fa-IR" sz="2000" dirty="0" smtClean="0"/>
              <a:t>هایی را که وابستگی انتقالی ایجاد کرده اند، با وابسته های آن ها کنار هم قرار می دهیم.</a:t>
            </a:r>
          </a:p>
          <a:p>
            <a:pPr marL="777240" lvl="1" indent="-457200" algn="justLow">
              <a:lnSpc>
                <a:spcPct val="150000"/>
              </a:lnSpc>
              <a:buFont typeface="+mj-lt"/>
              <a:buAutoNum type="arabicPeriod"/>
            </a:pPr>
            <a:r>
              <a:rPr lang="fa-IR" sz="2000" dirty="0" smtClean="0"/>
              <a:t>کلید اصلی را با صفت های باقی مانده کنار هم قرار می دهیم.</a:t>
            </a:r>
          </a:p>
          <a:p>
            <a:pPr marL="777240" lvl="1" indent="-457200" algn="justLow">
              <a:lnSpc>
                <a:spcPct val="150000"/>
              </a:lnSpc>
              <a:buFont typeface="+mj-lt"/>
              <a:buAutoNum type="arabicPeriod"/>
            </a:pPr>
            <a:r>
              <a:rPr lang="fa-IR" sz="2000" dirty="0" smtClean="0"/>
              <a:t>صفت های کلیدی را به عنوان کلید خارجی در </a:t>
            </a:r>
            <a:r>
              <a:rPr lang="fa-IR" sz="2000" b="1" dirty="0" smtClean="0"/>
              <a:t>2 </a:t>
            </a:r>
            <a:r>
              <a:rPr lang="fa-IR" sz="2000" dirty="0" smtClean="0"/>
              <a:t>تکرارمی کنیم.</a:t>
            </a:r>
          </a:p>
          <a:p>
            <a:pPr algn="justLow" rtl="1">
              <a:lnSpc>
                <a:spcPct val="150000"/>
              </a:lnSpc>
              <a:buNone/>
            </a:pPr>
            <a:r>
              <a:rPr lang="fa-IR" sz="2400" b="1" u="sng" dirty="0" smtClean="0"/>
              <a:t>مثال 9:</a:t>
            </a:r>
          </a:p>
          <a:p>
            <a:pPr algn="justLow" rtl="1">
              <a:lnSpc>
                <a:spcPct val="150000"/>
              </a:lnSpc>
              <a:buNone/>
            </a:pPr>
            <a:r>
              <a:rPr lang="fa-IR" sz="2400" b="1" dirty="0" smtClean="0">
                <a:solidFill>
                  <a:schemeClr val="accent1">
                    <a:lumMod val="50000"/>
                  </a:schemeClr>
                </a:solidFill>
              </a:rPr>
              <a:t>جداول مثال 8 را به سطح </a:t>
            </a:r>
            <a:r>
              <a:rPr lang="en-US" sz="2400" b="1" dirty="0" smtClean="0">
                <a:solidFill>
                  <a:schemeClr val="accent1">
                    <a:lumMod val="50000"/>
                  </a:schemeClr>
                </a:solidFill>
              </a:rPr>
              <a:t>3NF</a:t>
            </a:r>
            <a:r>
              <a:rPr lang="fa-IR" sz="2400" b="1" dirty="0" smtClean="0">
                <a:solidFill>
                  <a:schemeClr val="accent1">
                    <a:lumMod val="50000"/>
                  </a:schemeClr>
                </a:solidFill>
              </a:rPr>
              <a:t> ببرید.</a:t>
            </a:r>
          </a:p>
          <a:p>
            <a:pPr algn="justLow" rtl="1">
              <a:lnSpc>
                <a:spcPct val="150000"/>
              </a:lnSpc>
              <a:buNone/>
            </a:pPr>
            <a:r>
              <a:rPr lang="fa-IR" sz="2400" dirty="0" smtClean="0"/>
              <a:t>حل:</a:t>
            </a:r>
          </a:p>
          <a:p>
            <a:pPr algn="justLow" rtl="1">
              <a:lnSpc>
                <a:spcPct val="150000"/>
              </a:lnSpc>
              <a:buNone/>
            </a:pPr>
            <a:r>
              <a:rPr lang="fa-IR" sz="2000" dirty="0" smtClean="0"/>
              <a:t>جداول </a:t>
            </a:r>
            <a:r>
              <a:rPr lang="en-US" sz="2000" dirty="0" smtClean="0"/>
              <a:t>R11</a:t>
            </a:r>
            <a:r>
              <a:rPr lang="fa-IR" sz="2000" dirty="0" smtClean="0"/>
              <a:t> و</a:t>
            </a:r>
            <a:r>
              <a:rPr lang="en-US" sz="2000" dirty="0" smtClean="0"/>
              <a:t>R2</a:t>
            </a:r>
            <a:r>
              <a:rPr lang="fa-IR" sz="2000" dirty="0" smtClean="0"/>
              <a:t> در سطح</a:t>
            </a:r>
            <a:r>
              <a:rPr lang="en-US" sz="2000" dirty="0" smtClean="0"/>
              <a:t> 3NF</a:t>
            </a:r>
            <a:r>
              <a:rPr lang="fa-IR" sz="2000" dirty="0" smtClean="0"/>
              <a:t>هستند.</a:t>
            </a:r>
          </a:p>
          <a:p>
            <a:pPr algn="justLow">
              <a:lnSpc>
                <a:spcPct val="150000"/>
              </a:lnSpc>
              <a:buNone/>
            </a:pPr>
            <a:r>
              <a:rPr lang="fa-IR" sz="2000" dirty="0" smtClean="0"/>
              <a:t>جدول </a:t>
            </a:r>
            <a:r>
              <a:rPr lang="en-US" sz="2000" dirty="0" smtClean="0"/>
              <a:t>R12</a:t>
            </a:r>
            <a:r>
              <a:rPr lang="fa-IR" sz="2000" dirty="0" smtClean="0"/>
              <a:t> </a:t>
            </a:r>
            <a:r>
              <a:rPr lang="fa-IR" sz="2000" dirty="0"/>
              <a:t>در سطح</a:t>
            </a:r>
            <a:r>
              <a:rPr lang="en-US" sz="2000" dirty="0"/>
              <a:t> </a:t>
            </a:r>
            <a:r>
              <a:rPr lang="en-US" sz="2000" dirty="0" smtClean="0"/>
              <a:t>3NF</a:t>
            </a:r>
            <a:r>
              <a:rPr lang="fa-IR" sz="2000" dirty="0" smtClean="0"/>
              <a:t>نیست.</a:t>
            </a:r>
            <a:endParaRPr lang="fa-IR"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912800"/>
            <a:ext cx="3295650" cy="68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 y="4737101"/>
            <a:ext cx="3581399" cy="887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9370741"/>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248400" y="5587206"/>
            <a:ext cx="9144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pname</a:t>
            </a:r>
            <a:endParaRPr lang="en-US" sz="1600">
              <a:solidFill>
                <a:schemeClr val="tx1"/>
              </a:solidFill>
            </a:endParaRPr>
          </a:p>
        </p:txBody>
      </p:sp>
      <p:sp>
        <p:nvSpPr>
          <p:cNvPr id="10" name="Rectangle 9"/>
          <p:cNvSpPr/>
          <p:nvPr/>
        </p:nvSpPr>
        <p:spPr>
          <a:xfrm>
            <a:off x="7391400" y="5587206"/>
            <a:ext cx="7620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Clg#</a:t>
            </a:r>
            <a:endParaRPr lang="en-US">
              <a:solidFill>
                <a:schemeClr val="tx1"/>
              </a:solidFill>
            </a:endParaRPr>
          </a:p>
        </p:txBody>
      </p:sp>
      <p:sp>
        <p:nvSpPr>
          <p:cNvPr id="11" name="Rectangle 10"/>
          <p:cNvSpPr/>
          <p:nvPr/>
        </p:nvSpPr>
        <p:spPr>
          <a:xfrm>
            <a:off x="2362200" y="5587206"/>
            <a:ext cx="838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rPr>
              <a:t>admin</a:t>
            </a:r>
            <a:endParaRPr lang="en-US" sz="1600">
              <a:solidFill>
                <a:schemeClr val="tx1"/>
              </a:solidFill>
            </a:endParaRPr>
          </a:p>
        </p:txBody>
      </p:sp>
      <p:sp>
        <p:nvSpPr>
          <p:cNvPr id="12" name="Rectangle 11"/>
          <p:cNvSpPr/>
          <p:nvPr/>
        </p:nvSpPr>
        <p:spPr>
          <a:xfrm>
            <a:off x="762000" y="5587206"/>
            <a:ext cx="7620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Clg#</a:t>
            </a:r>
            <a:endParaRPr lang="en-US">
              <a:solidFill>
                <a:schemeClr val="tx1"/>
              </a:solidFill>
            </a:endParaRPr>
          </a:p>
        </p:txBody>
      </p:sp>
      <p:sp>
        <p:nvSpPr>
          <p:cNvPr id="15" name="Rectangle 14"/>
          <p:cNvSpPr/>
          <p:nvPr/>
        </p:nvSpPr>
        <p:spPr>
          <a:xfrm>
            <a:off x="4114800" y="5587206"/>
            <a:ext cx="18288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solidFill>
                  <a:schemeClr val="tx1"/>
                </a:solidFill>
              </a:rPr>
              <a:t>Sec#,C#,term</a:t>
            </a:r>
            <a:endParaRPr lang="en-US">
              <a:solidFill>
                <a:schemeClr val="tx1"/>
              </a:solidFill>
            </a:endParaRPr>
          </a:p>
        </p:txBody>
      </p:sp>
      <p:cxnSp>
        <p:nvCxnSpPr>
          <p:cNvPr id="29" name="متصل کننده لولایی 28"/>
          <p:cNvCxnSpPr>
            <a:stCxn id="12" idx="0"/>
            <a:endCxn id="11" idx="0"/>
          </p:cNvCxnSpPr>
          <p:nvPr/>
        </p:nvCxnSpPr>
        <p:spPr>
          <a:xfrm rot="5400000" flipH="1" flipV="1">
            <a:off x="1962150" y="4768056"/>
            <a:ext cx="1588" cy="1638300"/>
          </a:xfrm>
          <a:prstGeom prst="bentConnector3">
            <a:avLst>
              <a:gd name="adj1" fmla="val 16567884"/>
            </a:avLst>
          </a:prstGeom>
          <a:ln>
            <a:tailEnd type="arrow"/>
          </a:ln>
        </p:spPr>
        <p:style>
          <a:lnRef idx="1">
            <a:schemeClr val="dk1"/>
          </a:lnRef>
          <a:fillRef idx="0">
            <a:schemeClr val="dk1"/>
          </a:fillRef>
          <a:effectRef idx="0">
            <a:schemeClr val="dk1"/>
          </a:effectRef>
          <a:fontRef idx="minor">
            <a:schemeClr val="tx1"/>
          </a:fontRef>
        </p:style>
      </p:cxnSp>
      <p:cxnSp>
        <p:nvCxnSpPr>
          <p:cNvPr id="34" name="متصل کننده لولایی 33"/>
          <p:cNvCxnSpPr>
            <a:stCxn id="15" idx="0"/>
            <a:endCxn id="10" idx="0"/>
          </p:cNvCxnSpPr>
          <p:nvPr/>
        </p:nvCxnSpPr>
        <p:spPr>
          <a:xfrm rot="5400000" flipH="1" flipV="1">
            <a:off x="6400800" y="4215606"/>
            <a:ext cx="1588" cy="2743200"/>
          </a:xfrm>
          <a:prstGeom prst="bentConnector3">
            <a:avLst>
              <a:gd name="adj1" fmla="val 19384950"/>
            </a:avLst>
          </a:prstGeom>
          <a:ln>
            <a:tailEnd type="arrow"/>
          </a:ln>
        </p:spPr>
        <p:style>
          <a:lnRef idx="1">
            <a:schemeClr val="dk1"/>
          </a:lnRef>
          <a:fillRef idx="0">
            <a:schemeClr val="dk1"/>
          </a:fillRef>
          <a:effectRef idx="0">
            <a:schemeClr val="dk1"/>
          </a:effectRef>
          <a:fontRef idx="minor">
            <a:schemeClr val="tx1"/>
          </a:fontRef>
        </p:style>
      </p:cxnSp>
      <p:cxnSp>
        <p:nvCxnSpPr>
          <p:cNvPr id="37" name="متصل کننده پیکان مستقیم 36"/>
          <p:cNvCxnSpPr/>
          <p:nvPr/>
        </p:nvCxnSpPr>
        <p:spPr>
          <a:xfrm flipH="1">
            <a:off x="6400006" y="5283200"/>
            <a:ext cx="794" cy="3048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54" name="کادر متن 53"/>
          <p:cNvSpPr txBox="1"/>
          <p:nvPr/>
        </p:nvSpPr>
        <p:spPr>
          <a:xfrm>
            <a:off x="1562100" y="4877276"/>
            <a:ext cx="838200" cy="369332"/>
          </a:xfrm>
          <a:prstGeom prst="rect">
            <a:avLst/>
          </a:prstGeom>
          <a:noFill/>
        </p:spPr>
        <p:txBody>
          <a:bodyPr wrap="square" rtlCol="0">
            <a:spAutoFit/>
          </a:bodyPr>
          <a:lstStyle/>
          <a:p>
            <a:pPr algn="ctr"/>
            <a:r>
              <a:rPr lang="en-US" b="1" dirty="0" smtClean="0"/>
              <a:t>R121</a:t>
            </a:r>
            <a:endParaRPr lang="en-US" b="1" dirty="0"/>
          </a:p>
        </p:txBody>
      </p:sp>
      <p:sp>
        <p:nvSpPr>
          <p:cNvPr id="55" name="کادر متن 54"/>
          <p:cNvSpPr txBox="1"/>
          <p:nvPr/>
        </p:nvSpPr>
        <p:spPr>
          <a:xfrm>
            <a:off x="6020594" y="4876006"/>
            <a:ext cx="762000" cy="369332"/>
          </a:xfrm>
          <a:prstGeom prst="rect">
            <a:avLst/>
          </a:prstGeom>
          <a:noFill/>
        </p:spPr>
        <p:txBody>
          <a:bodyPr wrap="square" rtlCol="0">
            <a:spAutoFit/>
          </a:bodyPr>
          <a:lstStyle/>
          <a:p>
            <a:r>
              <a:rPr lang="en-US" b="1" dirty="0" smtClean="0"/>
              <a:t>R122</a:t>
            </a:r>
            <a:endParaRPr lang="en-US" b="1" dirty="0"/>
          </a:p>
        </p:txBody>
      </p:sp>
      <p:sp>
        <p:nvSpPr>
          <p:cNvPr id="57" name="نگهدارنده مکان محتوا 56"/>
          <p:cNvSpPr>
            <a:spLocks noGrp="1"/>
          </p:cNvSpPr>
          <p:nvPr>
            <p:ph idx="1"/>
          </p:nvPr>
        </p:nvSpPr>
        <p:spPr>
          <a:xfrm>
            <a:off x="457200" y="304800"/>
            <a:ext cx="8229600" cy="6477000"/>
          </a:xfrm>
        </p:spPr>
        <p:txBody>
          <a:bodyPr>
            <a:normAutofit lnSpcReduction="10000"/>
          </a:bodyPr>
          <a:lstStyle/>
          <a:p>
            <a:pPr algn="just" rtl="1">
              <a:lnSpc>
                <a:spcPct val="150000"/>
              </a:lnSpc>
              <a:buNone/>
            </a:pPr>
            <a:endParaRPr lang="en-US" sz="2400" dirty="0" smtClean="0"/>
          </a:p>
          <a:p>
            <a:pPr algn="just" rtl="1">
              <a:lnSpc>
                <a:spcPct val="150000"/>
              </a:lnSpc>
              <a:buNone/>
            </a:pPr>
            <a:endParaRPr lang="en-US" sz="2400" dirty="0" smtClean="0"/>
          </a:p>
          <a:p>
            <a:pPr algn="just" rtl="1">
              <a:lnSpc>
                <a:spcPct val="150000"/>
              </a:lnSpc>
              <a:buNone/>
            </a:pPr>
            <a:endParaRPr lang="en-US" sz="2400" dirty="0" smtClean="0"/>
          </a:p>
          <a:p>
            <a:pPr algn="just" rtl="1">
              <a:lnSpc>
                <a:spcPct val="150000"/>
              </a:lnSpc>
              <a:buNone/>
            </a:pPr>
            <a:endParaRPr lang="en-US" sz="2400" dirty="0" smtClean="0"/>
          </a:p>
          <a:p>
            <a:pPr algn="just" rtl="1">
              <a:lnSpc>
                <a:spcPct val="150000"/>
              </a:lnSpc>
              <a:buNone/>
            </a:pPr>
            <a:endParaRPr lang="en-US" sz="2400" b="1" dirty="0" smtClean="0"/>
          </a:p>
          <a:p>
            <a:pPr algn="just" rtl="1">
              <a:lnSpc>
                <a:spcPct val="150000"/>
              </a:lnSpc>
              <a:buNone/>
            </a:pPr>
            <a:endParaRPr lang="en-US" sz="2400" dirty="0" smtClean="0"/>
          </a:p>
          <a:p>
            <a:pPr algn="just" rtl="1">
              <a:lnSpc>
                <a:spcPct val="150000"/>
              </a:lnSpc>
              <a:buNone/>
            </a:pPr>
            <a:endParaRPr lang="en-US" sz="2400" dirty="0" smtClean="0"/>
          </a:p>
          <a:p>
            <a:pPr algn="just" rtl="1">
              <a:lnSpc>
                <a:spcPct val="150000"/>
              </a:lnSpc>
              <a:buNone/>
            </a:pPr>
            <a:endParaRPr lang="fa-IR" sz="2400" dirty="0" smtClean="0"/>
          </a:p>
          <a:p>
            <a:pPr algn="just" rtl="1">
              <a:lnSpc>
                <a:spcPct val="150000"/>
              </a:lnSpc>
              <a:buNone/>
            </a:pPr>
            <a:endParaRPr lang="fa-IR" dirty="0"/>
          </a:p>
          <a:p>
            <a:pPr algn="just" rtl="1">
              <a:lnSpc>
                <a:spcPct val="150000"/>
              </a:lnSpc>
              <a:buNone/>
            </a:pPr>
            <a:endParaRPr lang="en-US" sz="2400" dirty="0" smtClean="0"/>
          </a:p>
          <a:p>
            <a:pPr algn="just" rtl="1">
              <a:lnSpc>
                <a:spcPct val="150000"/>
              </a:lnSpc>
              <a:buNone/>
            </a:pPr>
            <a:r>
              <a:rPr lang="fa-IR" sz="2400" dirty="0" smtClean="0"/>
              <a:t>تمام جداول فوق در سطح </a:t>
            </a:r>
            <a:r>
              <a:rPr lang="en-US" sz="2400" dirty="0" smtClean="0"/>
              <a:t> </a:t>
            </a:r>
            <a:r>
              <a:rPr lang="en-US" sz="2400" b="1" dirty="0" smtClean="0"/>
              <a:t>3NF</a:t>
            </a:r>
            <a:r>
              <a:rPr lang="fa-IR" sz="2400" dirty="0" smtClean="0"/>
              <a:t>می باشد</a:t>
            </a:r>
            <a:endParaRPr lang="en-US"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89916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Oval Callout 24"/>
          <p:cNvSpPr/>
          <p:nvPr/>
        </p:nvSpPr>
        <p:spPr>
          <a:xfrm>
            <a:off x="1270000" y="2463006"/>
            <a:ext cx="6819900" cy="1828800"/>
          </a:xfrm>
          <a:prstGeom prst="wedgeEllipseCallout">
            <a:avLst>
              <a:gd name="adj1" fmla="val -15905"/>
              <a:gd name="adj2" fmla="val 63889"/>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Low" rtl="1">
              <a:buNone/>
            </a:pPr>
            <a:r>
              <a:rPr lang="fa-IR" dirty="0">
                <a:solidFill>
                  <a:schemeClr val="accent2">
                    <a:lumMod val="50000"/>
                  </a:schemeClr>
                </a:solidFill>
                <a:cs typeface="B Nazanin" pitchFamily="2" charset="-78"/>
              </a:rPr>
              <a:t>الگوریتم تبدیل جدول </a:t>
            </a:r>
            <a:r>
              <a:rPr lang="en-US" dirty="0">
                <a:solidFill>
                  <a:schemeClr val="accent2">
                    <a:lumMod val="50000"/>
                  </a:schemeClr>
                </a:solidFill>
                <a:cs typeface="B Nazanin" pitchFamily="2" charset="-78"/>
              </a:rPr>
              <a:t> </a:t>
            </a:r>
            <a:r>
              <a:rPr lang="en-US" b="1" dirty="0">
                <a:solidFill>
                  <a:schemeClr val="accent2">
                    <a:lumMod val="50000"/>
                  </a:schemeClr>
                </a:solidFill>
                <a:cs typeface="B Nazanin" pitchFamily="2" charset="-78"/>
              </a:rPr>
              <a:t>2NF</a:t>
            </a:r>
            <a:r>
              <a:rPr lang="fa-IR" dirty="0">
                <a:solidFill>
                  <a:schemeClr val="accent2">
                    <a:lumMod val="50000"/>
                  </a:schemeClr>
                </a:solidFill>
                <a:cs typeface="B Nazanin" pitchFamily="2" charset="-78"/>
              </a:rPr>
              <a:t>به </a:t>
            </a:r>
            <a:r>
              <a:rPr lang="en-US" b="1" dirty="0">
                <a:solidFill>
                  <a:schemeClr val="accent2">
                    <a:lumMod val="50000"/>
                  </a:schemeClr>
                </a:solidFill>
                <a:cs typeface="B Nazanin" pitchFamily="2" charset="-78"/>
              </a:rPr>
              <a:t>3NF</a:t>
            </a:r>
            <a:r>
              <a:rPr lang="fa-IR" dirty="0">
                <a:solidFill>
                  <a:schemeClr val="accent2">
                    <a:lumMod val="50000"/>
                  </a:schemeClr>
                </a:solidFill>
                <a:cs typeface="B Nazanin" pitchFamily="2" charset="-78"/>
              </a:rPr>
              <a:t> را بیان می کنیم:</a:t>
            </a:r>
          </a:p>
          <a:p>
            <a:pPr marL="777240" lvl="1" indent="-457200" algn="justLow" rtl="1">
              <a:buFont typeface="+mj-lt"/>
              <a:buAutoNum type="arabicPeriod"/>
            </a:pPr>
            <a:r>
              <a:rPr lang="fa-IR" sz="1600" dirty="0">
                <a:solidFill>
                  <a:schemeClr val="accent2">
                    <a:lumMod val="50000"/>
                  </a:schemeClr>
                </a:solidFill>
                <a:cs typeface="B Nazanin" pitchFamily="2" charset="-78"/>
              </a:rPr>
              <a:t>صفت</a:t>
            </a:r>
            <a:r>
              <a:rPr lang="en-US" sz="1600" dirty="0">
                <a:solidFill>
                  <a:schemeClr val="accent2">
                    <a:lumMod val="50000"/>
                  </a:schemeClr>
                </a:solidFill>
                <a:cs typeface="B Nazanin" pitchFamily="2" charset="-78"/>
              </a:rPr>
              <a:t> </a:t>
            </a:r>
            <a:r>
              <a:rPr lang="fa-IR" sz="1600" dirty="0">
                <a:solidFill>
                  <a:schemeClr val="accent2">
                    <a:lumMod val="50000"/>
                  </a:schemeClr>
                </a:solidFill>
                <a:cs typeface="B Nazanin" pitchFamily="2" charset="-78"/>
              </a:rPr>
              <a:t>هایی را که وابستگی انتقالی ایجاد کرده اند، با وابسته های آن ها کنار هم قرار می دهیم.</a:t>
            </a:r>
          </a:p>
          <a:p>
            <a:pPr marL="777240" lvl="1" indent="-457200" algn="justLow" rtl="1">
              <a:buFont typeface="+mj-lt"/>
              <a:buAutoNum type="arabicPeriod"/>
            </a:pPr>
            <a:r>
              <a:rPr lang="fa-IR" sz="1600" dirty="0">
                <a:solidFill>
                  <a:schemeClr val="accent2">
                    <a:lumMod val="50000"/>
                  </a:schemeClr>
                </a:solidFill>
                <a:cs typeface="B Nazanin" pitchFamily="2" charset="-78"/>
              </a:rPr>
              <a:t>کلید اصلی را با صفت های باقی مانده کنار هم قرار می دهیم.</a:t>
            </a:r>
          </a:p>
          <a:p>
            <a:pPr marL="777240" lvl="1" indent="-457200" algn="justLow" rtl="1">
              <a:buFont typeface="+mj-lt"/>
              <a:buAutoNum type="arabicPeriod"/>
            </a:pPr>
            <a:r>
              <a:rPr lang="fa-IR" sz="1600" dirty="0">
                <a:solidFill>
                  <a:schemeClr val="accent2">
                    <a:lumMod val="50000"/>
                  </a:schemeClr>
                </a:solidFill>
                <a:cs typeface="B Nazanin" pitchFamily="2" charset="-78"/>
              </a:rPr>
              <a:t>صفت های کلیدی را به عنوان کلید خارجی در </a:t>
            </a:r>
            <a:r>
              <a:rPr lang="fa-IR" sz="1600" b="1" dirty="0">
                <a:solidFill>
                  <a:schemeClr val="accent2">
                    <a:lumMod val="50000"/>
                  </a:schemeClr>
                </a:solidFill>
                <a:cs typeface="B Nazanin" pitchFamily="2" charset="-78"/>
              </a:rPr>
              <a:t>2 </a:t>
            </a:r>
            <a:r>
              <a:rPr lang="fa-IR" sz="1600" dirty="0">
                <a:solidFill>
                  <a:schemeClr val="accent2">
                    <a:lumMod val="50000"/>
                  </a:schemeClr>
                </a:solidFill>
                <a:cs typeface="B Nazanin" pitchFamily="2" charset="-78"/>
              </a:rPr>
              <a:t>تکرارمی کنیم.</a:t>
            </a:r>
          </a:p>
        </p:txBody>
      </p:sp>
      <p:sp>
        <p:nvSpPr>
          <p:cNvPr id="2" name="Rectangle 1"/>
          <p:cNvSpPr/>
          <p:nvPr/>
        </p:nvSpPr>
        <p:spPr>
          <a:xfrm>
            <a:off x="228600" y="355431"/>
            <a:ext cx="8750300" cy="507831"/>
          </a:xfrm>
          <a:prstGeom prst="rect">
            <a:avLst/>
          </a:prstGeom>
        </p:spPr>
        <p:txBody>
          <a:bodyPr wrap="square">
            <a:spAutoFit/>
          </a:bodyPr>
          <a:lstStyle/>
          <a:p>
            <a:pPr algn="justLow" rtl="1">
              <a:lnSpc>
                <a:spcPct val="150000"/>
              </a:lnSpc>
              <a:buNone/>
            </a:pPr>
            <a:r>
              <a:rPr lang="fa-IR" dirty="0">
                <a:cs typeface="2  Mitra" pitchFamily="2" charset="-78"/>
              </a:rPr>
              <a:t>جدول </a:t>
            </a:r>
            <a:r>
              <a:rPr lang="en-US" dirty="0">
                <a:cs typeface="2  Mitra" pitchFamily="2" charset="-78"/>
              </a:rPr>
              <a:t>R12</a:t>
            </a:r>
            <a:r>
              <a:rPr lang="fa-IR" dirty="0">
                <a:cs typeface="2  Mitra" pitchFamily="2" charset="-78"/>
              </a:rPr>
              <a:t> راطبق الگوریتم فوق به جدول </a:t>
            </a:r>
            <a:r>
              <a:rPr lang="en-US" dirty="0">
                <a:cs typeface="2  Mitra" pitchFamily="2" charset="-78"/>
              </a:rPr>
              <a:t>R121</a:t>
            </a:r>
            <a:r>
              <a:rPr lang="fa-IR" dirty="0">
                <a:cs typeface="2  Mitra" pitchFamily="2" charset="-78"/>
              </a:rPr>
              <a:t> و </a:t>
            </a:r>
            <a:r>
              <a:rPr lang="en-US" dirty="0">
                <a:cs typeface="2  Mitra" pitchFamily="2" charset="-78"/>
              </a:rPr>
              <a:t>R122</a:t>
            </a:r>
            <a:r>
              <a:rPr lang="fa-IR" dirty="0">
                <a:cs typeface="2  Mitra" pitchFamily="2" charset="-78"/>
              </a:rPr>
              <a:t> تجزیه می کنیم.</a:t>
            </a:r>
            <a:endParaRPr lang="en-US" dirty="0">
              <a:cs typeface="2  Mitra" pitchFamily="2" charset="-78"/>
            </a:endParaRPr>
          </a:p>
        </p:txBody>
      </p:sp>
    </p:spTree>
    <p:extLst>
      <p:ext uri="{BB962C8B-B14F-4D97-AF65-F5344CB8AC3E}">
        <p14:creationId xmlns:p14="http://schemas.microsoft.com/office/powerpoint/2010/main" val="249971726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43000"/>
            <a:ext cx="7543800" cy="4419600"/>
          </a:xfrm>
        </p:spPr>
        <p:txBody>
          <a:bodyPr/>
          <a:lstStyle/>
          <a:p>
            <a:pPr marL="0" indent="0">
              <a:buNone/>
            </a:pPr>
            <a:r>
              <a:rPr lang="fa-IR" b="1" dirty="0" smtClean="0"/>
              <a:t>بعضی از مطالب حذف شده است.... </a:t>
            </a:r>
          </a:p>
          <a:p>
            <a:pPr marL="0" indent="0">
              <a:buNone/>
            </a:pPr>
            <a:endParaRPr lang="fa-IR" b="1" dirty="0" smtClean="0"/>
          </a:p>
          <a:p>
            <a:pPr marL="0" indent="0" algn="ctr">
              <a:buNone/>
            </a:pPr>
            <a:r>
              <a:rPr lang="fa-IR" b="1" dirty="0" smtClean="0"/>
              <a:t>از صفحه 269 کتاب، «فرم </a:t>
            </a:r>
            <a:r>
              <a:rPr lang="en-US" b="1" dirty="0" smtClean="0"/>
              <a:t>BCNF</a:t>
            </a:r>
            <a:r>
              <a:rPr lang="fa-IR" b="1" dirty="0" smtClean="0"/>
              <a:t>» </a:t>
            </a:r>
          </a:p>
          <a:p>
            <a:pPr marL="0" indent="0" algn="ctr">
              <a:buNone/>
            </a:pPr>
            <a:r>
              <a:rPr lang="fa-IR" b="1" dirty="0" smtClean="0"/>
              <a:t>تا </a:t>
            </a:r>
          </a:p>
          <a:p>
            <a:pPr marL="0" indent="0" algn="ctr">
              <a:buNone/>
            </a:pPr>
            <a:r>
              <a:rPr lang="fa-IR" b="1" dirty="0" smtClean="0"/>
              <a:t>صفحه 284 «اهداف نرمال سازی»</a:t>
            </a:r>
            <a:endParaRPr lang="en-US"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16663662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اهداف کلی نرمال سازی عبارتنداز</a:t>
            </a:r>
            <a:r>
              <a:rPr lang="fa-IR" dirty="0" smtClean="0"/>
              <a:t>:</a:t>
            </a:r>
            <a:endParaRPr lang="en-US" dirty="0"/>
          </a:p>
        </p:txBody>
      </p:sp>
      <p:sp>
        <p:nvSpPr>
          <p:cNvPr id="3" name="Content Placeholder 2"/>
          <p:cNvSpPr>
            <a:spLocks noGrp="1"/>
          </p:cNvSpPr>
          <p:nvPr>
            <p:ph idx="1"/>
          </p:nvPr>
        </p:nvSpPr>
        <p:spPr/>
        <p:txBody>
          <a:bodyPr/>
          <a:lstStyle/>
          <a:p>
            <a:pPr marL="457200" lvl="0" indent="-457200">
              <a:buFont typeface="+mj-lt"/>
              <a:buAutoNum type="arabicPeriod"/>
            </a:pPr>
            <a:r>
              <a:rPr lang="fa-IR" dirty="0" smtClean="0"/>
              <a:t>حذف </a:t>
            </a:r>
            <a:r>
              <a:rPr lang="fa-IR" dirty="0"/>
              <a:t>بعضی از انواع افزونگی ها.</a:t>
            </a:r>
            <a:endParaRPr lang="en-US" dirty="0"/>
          </a:p>
          <a:p>
            <a:pPr marL="457200" lvl="0" indent="-457200">
              <a:buFont typeface="+mj-lt"/>
              <a:buAutoNum type="arabicPeriod"/>
            </a:pPr>
            <a:r>
              <a:rPr lang="fa-IR" dirty="0"/>
              <a:t>پرهیز از آنومالی های به هنگام سازی.</a:t>
            </a:r>
            <a:endParaRPr lang="en-US" dirty="0"/>
          </a:p>
          <a:p>
            <a:pPr marL="457200" lvl="0" indent="-457200">
              <a:buFont typeface="+mj-lt"/>
              <a:buAutoNum type="arabicPeriod"/>
            </a:pPr>
            <a:r>
              <a:rPr lang="fa-IR" dirty="0"/>
              <a:t>ایجاد یک طراحی که نمایش خوبی از دنیای واقعی باشد، یعنی درک شهودی آن ساده بوده و مبنای خوبی برای رشد آینده باشد.</a:t>
            </a:r>
            <a:endParaRPr lang="en-US" dirty="0"/>
          </a:p>
          <a:p>
            <a:pPr marL="457200" lvl="0" indent="-457200">
              <a:buFont typeface="+mj-lt"/>
              <a:buAutoNum type="arabicPeriod"/>
            </a:pPr>
            <a:r>
              <a:rPr lang="fa-IR" dirty="0"/>
              <a:t>سهولت در اعمال بعضی از محدودیت های جامعیتی.</a:t>
            </a:r>
            <a:endParaRPr lang="en-US" dirty="0"/>
          </a:p>
          <a:p>
            <a:pPr marL="0" indent="0">
              <a:buNone/>
            </a:pPr>
            <a:r>
              <a:rPr lang="fa-IR" dirty="0"/>
              <a:t>نکته: </a:t>
            </a:r>
            <a:endParaRPr lang="fa-IR" dirty="0" smtClean="0"/>
          </a:p>
          <a:p>
            <a:pPr marL="0" indent="0">
              <a:buNone/>
            </a:pPr>
            <a:r>
              <a:rPr lang="fa-IR" dirty="0" smtClean="0"/>
              <a:t>نرمال </a:t>
            </a:r>
            <a:r>
              <a:rPr lang="fa-IR" dirty="0"/>
              <a:t>سازی یعنی تجزیه یک رابطه به تعدادی رابطه دیگر که از نظر منطقی جدا از هم هستند و نه الزاماً به صورت </a:t>
            </a:r>
            <a:r>
              <a:rPr lang="fa-IR" dirty="0" smtClean="0"/>
              <a:t>فایل های </a:t>
            </a:r>
            <a:r>
              <a:rPr lang="fa-IR" dirty="0"/>
              <a:t>ذخیره شده جدا از هم.</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31080266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solidFill>
                  <a:schemeClr val="tx1"/>
                </a:solidFill>
                <a:cs typeface="B Nazanin" pitchFamily="2" charset="-78"/>
              </a:rPr>
              <a:t>پایان فصل </a:t>
            </a:r>
            <a:r>
              <a:rPr lang="fa-IR" dirty="0" smtClean="0">
                <a:solidFill>
                  <a:schemeClr val="tx1"/>
                </a:solidFill>
                <a:cs typeface="B Nazanin" pitchFamily="2" charset="-78"/>
              </a:rPr>
              <a:t>ه</a:t>
            </a:r>
            <a:r>
              <a:rPr lang="fa-IR" dirty="0">
                <a:solidFill>
                  <a:schemeClr val="tx1"/>
                </a:solidFill>
                <a:cs typeface="B Nazanin" pitchFamily="2" charset="-78"/>
              </a:rPr>
              <a:t>ش</a:t>
            </a:r>
            <a:r>
              <a:rPr lang="fa-IR" dirty="0" smtClean="0">
                <a:solidFill>
                  <a:schemeClr val="tx1"/>
                </a:solidFill>
                <a:cs typeface="B Nazanin" pitchFamily="2" charset="-78"/>
              </a:rPr>
              <a:t>تم</a:t>
            </a:r>
            <a:endParaRPr lang="en-US" dirty="0"/>
          </a:p>
        </p:txBody>
      </p:sp>
      <p:sp>
        <p:nvSpPr>
          <p:cNvPr id="4" name="Slide Number Placeholder 3"/>
          <p:cNvSpPr>
            <a:spLocks noGrp="1"/>
          </p:cNvSpPr>
          <p:nvPr>
            <p:ph type="sldNum" sz="quarter" idx="12"/>
          </p:nvPr>
        </p:nvSpPr>
        <p:spPr>
          <a:xfrm>
            <a:off x="7620000" y="6248400"/>
            <a:ext cx="762000" cy="365125"/>
          </a:xfrm>
        </p:spPr>
        <p:txBody>
          <a:bodyPr/>
          <a:lstStyle/>
          <a:p>
            <a:fld id="{B6F15528-21DE-4FAA-801E-634DDDAF4B2B}" type="slidenum">
              <a:rPr lang="en-US" smtClean="0"/>
              <a:pPr/>
              <a:t>57</a:t>
            </a:fld>
            <a:endParaRPr lang="en-US" dirty="0"/>
          </a:p>
        </p:txBody>
      </p:sp>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5239" b="5239"/>
          <a:stretch>
            <a:fillRect/>
          </a:stretch>
        </p:blipFill>
        <p:spPr>
          <a:xfrm>
            <a:off x="777875" y="457200"/>
            <a:ext cx="7543800" cy="4495800"/>
          </a:xfrm>
        </p:spPr>
      </p:pic>
    </p:spTree>
    <p:extLst>
      <p:ext uri="{BB962C8B-B14F-4D97-AF65-F5344CB8AC3E}">
        <p14:creationId xmlns:p14="http://schemas.microsoft.com/office/powerpoint/2010/main" val="68612760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81000" y="685800"/>
            <a:ext cx="8572500" cy="2819400"/>
          </a:xfrm>
        </p:spPr>
        <p:txBody>
          <a:bodyPr>
            <a:normAutofit/>
          </a:bodyPr>
          <a:lstStyle/>
          <a:p>
            <a:pPr marL="0" indent="0" algn="just">
              <a:buNone/>
            </a:pPr>
            <a:r>
              <a:rPr lang="fa-IR" dirty="0" smtClean="0"/>
              <a:t>حال </a:t>
            </a:r>
            <a:r>
              <a:rPr lang="fa-IR" dirty="0"/>
              <a:t>سوال دیگری را مطرح می کنیم: </a:t>
            </a:r>
            <a:r>
              <a:rPr lang="fa-IR" dirty="0" smtClean="0"/>
              <a:t>«آیا </a:t>
            </a:r>
            <a:r>
              <a:rPr lang="fa-IR" dirty="0"/>
              <a:t>می توان تمام اطلاعات جداول </a:t>
            </a:r>
            <a:r>
              <a:rPr lang="en-US" dirty="0"/>
              <a:t>S</a:t>
            </a:r>
            <a:r>
              <a:rPr lang="fa-IR" dirty="0"/>
              <a:t> و </a:t>
            </a:r>
            <a:r>
              <a:rPr lang="en-US" dirty="0"/>
              <a:t>P</a:t>
            </a:r>
            <a:r>
              <a:rPr lang="fa-IR" dirty="0"/>
              <a:t> و </a:t>
            </a:r>
            <a:r>
              <a:rPr lang="en-US" dirty="0"/>
              <a:t>SP</a:t>
            </a:r>
            <a:r>
              <a:rPr lang="fa-IR" dirty="0"/>
              <a:t> را در یک جدول ریخت</a:t>
            </a:r>
            <a:r>
              <a:rPr lang="fa-IR" dirty="0" smtClean="0"/>
              <a:t>؟»</a:t>
            </a:r>
            <a:endParaRPr lang="en-US" dirty="0" smtClean="0"/>
          </a:p>
          <a:p>
            <a:pPr marL="0" indent="0" algn="just">
              <a:buNone/>
            </a:pPr>
            <a:endParaRPr lang="fa-IR" dirty="0" smtClean="0"/>
          </a:p>
          <a:p>
            <a:pPr marL="0" indent="0" algn="just">
              <a:buNone/>
            </a:pPr>
            <a:r>
              <a:rPr lang="fa-IR" dirty="0" smtClean="0"/>
              <a:t>جواب </a:t>
            </a:r>
            <a:r>
              <a:rPr lang="fa-IR" dirty="0"/>
              <a:t>این سوال </a:t>
            </a:r>
            <a:r>
              <a:rPr lang="fa-IR" dirty="0" smtClean="0"/>
              <a:t>«بله» </a:t>
            </a:r>
            <a:r>
              <a:rPr lang="fa-IR" dirty="0"/>
              <a:t>است. در این صورت بانک اطلاعاتی فقط یک جدول بوده و از دید کاربران و برنامه نویسان مساله بسیار ساده می شود، چرا که دیگر نیازی به پیوند طبیعی یا ضرب دکارتی جداول نداریم.</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294095074"/>
              </p:ext>
            </p:extLst>
          </p:nvPr>
        </p:nvGraphicFramePr>
        <p:xfrm>
          <a:off x="838200" y="3733800"/>
          <a:ext cx="7349148" cy="1463040"/>
        </p:xfrm>
        <a:graphic>
          <a:graphicData uri="http://schemas.openxmlformats.org/drawingml/2006/table">
            <a:tbl>
              <a:tblPr firstRow="1" firstCol="1" bandRow="1"/>
              <a:tblGrid>
                <a:gridCol w="604923"/>
                <a:gridCol w="850672"/>
                <a:gridCol w="850672"/>
                <a:gridCol w="850672"/>
                <a:gridCol w="604923"/>
                <a:gridCol w="822960"/>
                <a:gridCol w="731520"/>
                <a:gridCol w="822960"/>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Sname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pname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color</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weight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Sn1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Nut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Red</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Bolt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Green</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Screw</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Blue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86466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839200" cy="533400"/>
          </a:xfrm>
        </p:spPr>
        <p:txBody>
          <a:bodyPr/>
          <a:lstStyle/>
          <a:p>
            <a:r>
              <a:rPr lang="fa-IR" sz="2800" dirty="0"/>
              <a:t>ولی این عمل سه اشکال اساسی دارد :</a:t>
            </a:r>
            <a:endParaRPr lang="en-US" sz="2800" dirty="0"/>
          </a:p>
        </p:txBody>
      </p:sp>
      <p:sp>
        <p:nvSpPr>
          <p:cNvPr id="3" name="Content Placeholder 2"/>
          <p:cNvSpPr>
            <a:spLocks noGrp="1"/>
          </p:cNvSpPr>
          <p:nvPr>
            <p:ph idx="1"/>
          </p:nvPr>
        </p:nvSpPr>
        <p:spPr>
          <a:xfrm>
            <a:off x="228600" y="2819400"/>
            <a:ext cx="8686800" cy="3276600"/>
          </a:xfrm>
        </p:spPr>
        <p:txBody>
          <a:bodyPr>
            <a:normAutofit lnSpcReduction="10000"/>
          </a:bodyPr>
          <a:lstStyle/>
          <a:p>
            <a:pPr marL="457200" indent="-457200" algn="just">
              <a:buFont typeface="+mj-lt"/>
              <a:buAutoNum type="arabicPeriod"/>
            </a:pPr>
            <a:r>
              <a:rPr lang="fa-IR" dirty="0" smtClean="0"/>
              <a:t>افزونگی </a:t>
            </a:r>
            <a:r>
              <a:rPr lang="fa-IR" dirty="0"/>
              <a:t>داده ها </a:t>
            </a:r>
            <a:r>
              <a:rPr lang="en-US" dirty="0"/>
              <a:t>(Data Redundancy)</a:t>
            </a:r>
            <a:r>
              <a:rPr lang="fa-IR" dirty="0"/>
              <a:t> : </a:t>
            </a:r>
            <a:endParaRPr lang="fa-IR" dirty="0" smtClean="0"/>
          </a:p>
          <a:p>
            <a:pPr marL="320040" lvl="1" indent="0" algn="just">
              <a:buNone/>
            </a:pPr>
            <a:r>
              <a:rPr lang="fa-IR" dirty="0" smtClean="0"/>
              <a:t>قبلاً </a:t>
            </a:r>
            <a:r>
              <a:rPr lang="fa-IR" dirty="0"/>
              <a:t>بیان شد که افزونگی یعنی تکرار بی رویه داده ها. </a:t>
            </a:r>
            <a:endParaRPr lang="fa-IR" dirty="0" smtClean="0"/>
          </a:p>
          <a:p>
            <a:pPr marL="320040" lvl="1" indent="0" algn="just">
              <a:buNone/>
            </a:pPr>
            <a:r>
              <a:rPr lang="fa-IR" dirty="0" smtClean="0"/>
              <a:t>در </a:t>
            </a:r>
            <a:r>
              <a:rPr lang="fa-IR" dirty="0"/>
              <a:t>بانک اطلاعات رابطه ای، تکرار داده ها تنها راه برقراری ارتباط بین جداول است و از آن به عنوان کلید خارجی یاد می شود. </a:t>
            </a:r>
            <a:endParaRPr lang="fa-IR" dirty="0" smtClean="0"/>
          </a:p>
          <a:p>
            <a:pPr marL="320040" lvl="1" indent="0" algn="just">
              <a:buNone/>
            </a:pPr>
            <a:r>
              <a:rPr lang="fa-IR" dirty="0" smtClean="0"/>
              <a:t>تکرار </a:t>
            </a:r>
            <a:r>
              <a:rPr lang="fa-IR" dirty="0"/>
              <a:t>بیش از این، بی رویه است و افزونگی نام دارد. بدیهی است که جدول بالا تکرار بی رویه دارد. </a:t>
            </a:r>
            <a:endParaRPr lang="fa-IR" dirty="0" smtClean="0"/>
          </a:p>
          <a:p>
            <a:pPr marL="320040" lvl="1" indent="0" algn="just">
              <a:buNone/>
            </a:pPr>
            <a:r>
              <a:rPr lang="fa-IR" dirty="0" smtClean="0"/>
              <a:t>وقتی </a:t>
            </a:r>
            <a:r>
              <a:rPr lang="fa-IR" dirty="0"/>
              <a:t>جداول را ادغام می کنیم همواره افزونگی به میزان بزرگترین جدول رخ می دهد. </a:t>
            </a:r>
            <a:endParaRPr lang="fa-IR" dirty="0" smtClean="0"/>
          </a:p>
          <a:p>
            <a:pPr marL="320040" lvl="1" indent="0" algn="just">
              <a:buNone/>
            </a:pPr>
            <a:r>
              <a:rPr lang="fa-IR" dirty="0" smtClean="0"/>
              <a:t>این </a:t>
            </a:r>
            <a:r>
              <a:rPr lang="fa-IR" dirty="0"/>
              <a:t>رخداد دو زیان بزرگ </a:t>
            </a:r>
            <a:r>
              <a:rPr lang="fa-IR" dirty="0" smtClean="0"/>
              <a:t>دارد:</a:t>
            </a:r>
          </a:p>
          <a:p>
            <a:pPr marL="1108710" lvl="2" indent="-514350" algn="just">
              <a:buFont typeface="+mj-lt"/>
              <a:buAutoNum type="romanUcPeriod"/>
            </a:pPr>
            <a:r>
              <a:rPr lang="fa-IR" dirty="0" smtClean="0"/>
              <a:t>هدر </a:t>
            </a:r>
            <a:r>
              <a:rPr lang="fa-IR" dirty="0"/>
              <a:t>دادن فضای حافظه </a:t>
            </a:r>
            <a:endParaRPr lang="fa-IR" dirty="0" smtClean="0"/>
          </a:p>
          <a:p>
            <a:pPr marL="1108710" lvl="2" indent="-514350" algn="just">
              <a:buFont typeface="+mj-lt"/>
              <a:buAutoNum type="romanUcPeriod"/>
            </a:pPr>
            <a:r>
              <a:rPr lang="fa-IR" dirty="0" smtClean="0"/>
              <a:t>پایین </a:t>
            </a:r>
            <a:r>
              <a:rPr lang="fa-IR" dirty="0"/>
              <a:t>آوردن سرعت</a:t>
            </a:r>
            <a:r>
              <a:rPr lang="fa-IR" dirty="0" smtClean="0"/>
              <a: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95070379"/>
              </p:ext>
            </p:extLst>
          </p:nvPr>
        </p:nvGraphicFramePr>
        <p:xfrm>
          <a:off x="990600" y="1143000"/>
          <a:ext cx="7349148" cy="1463040"/>
        </p:xfrm>
        <a:graphic>
          <a:graphicData uri="http://schemas.openxmlformats.org/drawingml/2006/table">
            <a:tbl>
              <a:tblPr firstRow="1" firstCol="1" bandRow="1"/>
              <a:tblGrid>
                <a:gridCol w="604923"/>
                <a:gridCol w="850672"/>
                <a:gridCol w="850672"/>
                <a:gridCol w="850672"/>
                <a:gridCol w="604923"/>
                <a:gridCol w="822960"/>
                <a:gridCol w="731520"/>
                <a:gridCol w="822960"/>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Sname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pname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color</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weight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Sn1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Nut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Red</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Bolt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Green</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Screw</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Blue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978384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3" dur="500"/>
                                        <p:tgtEl>
                                          <p:spTgt spid="3">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6" dur="500"/>
                                        <p:tgtEl>
                                          <p:spTgt spid="3">
                                            <p:txEl>
                                              <p:pRg st="4" end="4"/>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9" dur="500"/>
                                        <p:tgtEl>
                                          <p:spTgt spid="3">
                                            <p:txEl>
                                              <p:pRg st="5" end="5"/>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2" dur="500"/>
                                        <p:tgtEl>
                                          <p:spTgt spid="3">
                                            <p:txEl>
                                              <p:pRg st="6" end="6"/>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819400"/>
            <a:ext cx="8686800" cy="3276600"/>
          </a:xfrm>
        </p:spPr>
        <p:txBody>
          <a:bodyPr/>
          <a:lstStyle/>
          <a:p>
            <a:pPr marL="457200" indent="-457200">
              <a:buFont typeface="+mj-lt"/>
              <a:buAutoNum type="arabicPeriod" startAt="2"/>
            </a:pPr>
            <a:r>
              <a:rPr lang="fa-IR" dirty="0" smtClean="0"/>
              <a:t>بی </a:t>
            </a:r>
            <a:r>
              <a:rPr lang="fa-IR" dirty="0"/>
              <a:t>نظمی </a:t>
            </a:r>
            <a:r>
              <a:rPr lang="en-US" dirty="0"/>
              <a:t>(Anomaly)</a:t>
            </a:r>
            <a:r>
              <a:rPr lang="fa-IR" dirty="0"/>
              <a:t> </a:t>
            </a:r>
            <a:r>
              <a:rPr lang="fa-IR" dirty="0" smtClean="0"/>
              <a:t>:</a:t>
            </a:r>
          </a:p>
          <a:p>
            <a:pPr marL="320040" lvl="1" indent="0">
              <a:buNone/>
            </a:pPr>
            <a:r>
              <a:rPr lang="fa-IR" dirty="0" smtClean="0"/>
              <a:t> </a:t>
            </a:r>
            <a:r>
              <a:rPr lang="fa-IR" dirty="0"/>
              <a:t>وجود افزونگی در جدول مثال فوق باعث آنومالی در تغییر داده ها می شود. </a:t>
            </a:r>
            <a:endParaRPr lang="fa-IR" dirty="0" smtClean="0"/>
          </a:p>
          <a:p>
            <a:pPr marL="320040" lvl="1" indent="0">
              <a:buNone/>
            </a:pPr>
            <a:r>
              <a:rPr lang="fa-IR" dirty="0" smtClean="0"/>
              <a:t>مثلاً </a:t>
            </a:r>
            <a:r>
              <a:rPr lang="fa-IR" dirty="0"/>
              <a:t>اگر شهر </a:t>
            </a:r>
            <a:r>
              <a:rPr lang="en-US" dirty="0"/>
              <a:t>S1</a:t>
            </a:r>
            <a:r>
              <a:rPr lang="fa-IR" dirty="0"/>
              <a:t> تغییر کند باید در تمام رکوردها به </a:t>
            </a:r>
            <a:r>
              <a:rPr lang="fa-IR" dirty="0" smtClean="0"/>
              <a:t>دنبال</a:t>
            </a:r>
            <a:r>
              <a:rPr lang="en-US" dirty="0" smtClean="0"/>
              <a:t>S1</a:t>
            </a:r>
            <a:r>
              <a:rPr lang="fa-IR" dirty="0" smtClean="0"/>
              <a:t> گشته </a:t>
            </a:r>
            <a:r>
              <a:rPr lang="fa-IR" dirty="0"/>
              <a:t>و شهر آن را تغییر دهیم که عملی مشکل زا می باشد</a:t>
            </a:r>
            <a:r>
              <a:rPr lang="fa-IR" dirty="0" smtClean="0"/>
              <a:t>.</a:t>
            </a:r>
          </a:p>
          <a:p>
            <a:pPr marL="457200" indent="-457200">
              <a:buFont typeface="+mj-lt"/>
              <a:buAutoNum type="arabicPeriod" startAt="2"/>
            </a:pPr>
            <a:endParaRPr lang="en-US" dirty="0"/>
          </a:p>
          <a:p>
            <a:pPr marL="457200" indent="-457200" algn="just">
              <a:buFont typeface="+mj-lt"/>
              <a:buAutoNum type="arabicPeriod" startAt="2"/>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427045552"/>
              </p:ext>
            </p:extLst>
          </p:nvPr>
        </p:nvGraphicFramePr>
        <p:xfrm>
          <a:off x="990600" y="1066800"/>
          <a:ext cx="7349148" cy="1463040"/>
        </p:xfrm>
        <a:graphic>
          <a:graphicData uri="http://schemas.openxmlformats.org/drawingml/2006/table">
            <a:tbl>
              <a:tblPr firstRow="1" firstCol="1" bandRow="1"/>
              <a:tblGrid>
                <a:gridCol w="604923"/>
                <a:gridCol w="850672"/>
                <a:gridCol w="850672"/>
                <a:gridCol w="850672"/>
                <a:gridCol w="604923"/>
                <a:gridCol w="822960"/>
                <a:gridCol w="731520"/>
                <a:gridCol w="822960"/>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Sname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pname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color</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weight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Sn1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Nut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Red</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Bolt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Green</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Screw</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Blue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14042650"/>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86800" cy="3657600"/>
          </a:xfrm>
        </p:spPr>
        <p:txBody>
          <a:bodyPr>
            <a:normAutofit/>
          </a:bodyPr>
          <a:lstStyle/>
          <a:p>
            <a:pPr marL="457200" indent="-457200">
              <a:buFont typeface="+mj-lt"/>
              <a:buAutoNum type="arabicPeriod" startAt="3"/>
            </a:pPr>
            <a:r>
              <a:rPr lang="fa-IR" dirty="0" smtClean="0"/>
              <a:t>مقادیر </a:t>
            </a:r>
            <a:r>
              <a:rPr lang="fa-IR" dirty="0"/>
              <a:t>تهی </a:t>
            </a:r>
            <a:r>
              <a:rPr lang="en-US" dirty="0"/>
              <a:t>(NULL Value)</a:t>
            </a:r>
            <a:r>
              <a:rPr lang="fa-IR" dirty="0"/>
              <a:t> : </a:t>
            </a:r>
            <a:endParaRPr lang="fa-IR" dirty="0" smtClean="0"/>
          </a:p>
          <a:p>
            <a:pPr marL="320040" lvl="1" indent="0">
              <a:buNone/>
            </a:pPr>
            <a:r>
              <a:rPr lang="fa-IR" dirty="0" smtClean="0"/>
              <a:t>با </a:t>
            </a:r>
            <a:r>
              <a:rPr lang="fa-IR" dirty="0"/>
              <a:t>ادغام جداول گاهی اوقات مجبور خواهیم بود برای نشان دادن بعضی از اقلام اطلاعاتی از </a:t>
            </a:r>
            <a:r>
              <a:rPr lang="en-US" dirty="0"/>
              <a:t>NULL</a:t>
            </a:r>
            <a:r>
              <a:rPr lang="fa-IR" dirty="0"/>
              <a:t> استفاده کنیم. </a:t>
            </a:r>
            <a:endParaRPr lang="fa-IR" dirty="0" smtClean="0"/>
          </a:p>
          <a:p>
            <a:pPr marL="320040" lvl="1" indent="0">
              <a:buNone/>
            </a:pPr>
            <a:r>
              <a:rPr lang="fa-IR" dirty="0" smtClean="0"/>
              <a:t>مثلاً </a:t>
            </a:r>
            <a:r>
              <a:rPr lang="fa-IR" dirty="0"/>
              <a:t>فرض کنید تهیه کننده </a:t>
            </a:r>
            <a:r>
              <a:rPr lang="fa-IR" dirty="0" smtClean="0"/>
              <a:t>ای </a:t>
            </a:r>
            <a:r>
              <a:rPr lang="fa-IR" dirty="0"/>
              <a:t>قطعه ای را تهیه نکرده است، آنگاه سطر مربوط به آن به صورت زیر ذخیره می شود</a:t>
            </a:r>
            <a:r>
              <a:rPr lang="fa-IR" dirty="0" smtClean="0"/>
              <a:t>:</a:t>
            </a:r>
          </a:p>
          <a:p>
            <a:pPr marL="320040" lvl="1" indent="0">
              <a:buNone/>
            </a:pPr>
            <a:endParaRPr lang="fa-IR" dirty="0"/>
          </a:p>
          <a:p>
            <a:pPr marL="320040" lvl="1" indent="0">
              <a:buNone/>
            </a:pPr>
            <a:endParaRPr lang="fa-IR"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936728943"/>
              </p:ext>
            </p:extLst>
          </p:nvPr>
        </p:nvGraphicFramePr>
        <p:xfrm>
          <a:off x="897426" y="2976265"/>
          <a:ext cx="7349148" cy="1828800"/>
        </p:xfrm>
        <a:graphic>
          <a:graphicData uri="http://schemas.openxmlformats.org/drawingml/2006/table">
            <a:tbl>
              <a:tblPr firstRow="1" firstCol="1" bandRow="1"/>
              <a:tblGrid>
                <a:gridCol w="604923"/>
                <a:gridCol w="850672"/>
                <a:gridCol w="850672"/>
                <a:gridCol w="850672"/>
                <a:gridCol w="604923"/>
                <a:gridCol w="822960"/>
                <a:gridCol w="731520"/>
                <a:gridCol w="822960"/>
                <a:gridCol w="604923"/>
                <a:gridCol w="604923"/>
              </a:tblGrid>
              <a:tr h="365760">
                <a:tc>
                  <a:txBody>
                    <a:bodyPr/>
                    <a:lstStyle/>
                    <a:p>
                      <a:pPr algn="ctr" rtl="0">
                        <a:spcAft>
                          <a:spcPts val="0"/>
                        </a:spcAft>
                      </a:pPr>
                      <a:r>
                        <a:rPr lang="en-US" sz="1800" dirty="0">
                          <a:effectLst/>
                          <a:latin typeface="Calibri"/>
                          <a:ea typeface="Calibri"/>
                          <a:cs typeface="B Nazani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Sname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status</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a:effectLst/>
                          <a:latin typeface="Calibri"/>
                          <a:ea typeface="Calibri"/>
                          <a:cs typeface="B Nazanin"/>
                        </a:rPr>
                        <a:t>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smtClean="0">
                          <a:effectLst/>
                          <a:latin typeface="Calibri"/>
                          <a:ea typeface="Calibri"/>
                          <a:cs typeface="B Nazanin"/>
                        </a:rPr>
                        <a:t>pname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color</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weight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smtClean="0">
                          <a:effectLst/>
                          <a:latin typeface="Calibri"/>
                          <a:ea typeface="Calibri"/>
                          <a:cs typeface="B Nazanin"/>
                        </a:rPr>
                        <a:t>city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a:spcAft>
                          <a:spcPts val="0"/>
                        </a:spcAft>
                      </a:pPr>
                      <a:r>
                        <a:rPr lang="en-US" sz="1800" dirty="0" err="1">
                          <a:effectLst/>
                          <a:latin typeface="Calibri"/>
                          <a:ea typeface="Calibri"/>
                          <a:cs typeface="B Nazanin"/>
                        </a:rPr>
                        <a:t>Qty</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Sn1</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Nut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Red</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Bolt</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Green</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C3</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a:effectLst/>
                          <a:latin typeface="Calibri"/>
                          <a:ea typeface="Calibri"/>
                          <a:cs typeface="B Nazanin"/>
                        </a:rPr>
                        <a:t>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1800" dirty="0">
                          <a:effectLst/>
                          <a:latin typeface="Calibri"/>
                          <a:ea typeface="Calibri"/>
                          <a:cs typeface="B Nazanin"/>
                        </a:rPr>
                        <a:t>S1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effectLst/>
                          <a:latin typeface="Calibri"/>
                          <a:ea typeface="Calibri"/>
                          <a:cs typeface="B Nazanin"/>
                        </a:rPr>
                        <a:t>Sn1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20</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C2</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Screw</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Blue</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17</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smtClean="0">
                          <a:effectLst/>
                          <a:latin typeface="Calibri"/>
                          <a:ea typeface="Calibri"/>
                          <a:cs typeface="B Nazanin"/>
                        </a:rPr>
                        <a:t>C4</a:t>
                      </a:r>
                      <a:endParaRPr lang="en-US" sz="1800" dirty="0">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800" dirty="0">
                          <a:effectLst/>
                          <a:latin typeface="Calibri"/>
                          <a:ea typeface="Calibri"/>
                          <a:cs typeface="B Nazanin"/>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60">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S5</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accent1">
                              <a:lumMod val="50000"/>
                            </a:schemeClr>
                          </a:solidFill>
                          <a:effectLst/>
                          <a:latin typeface="Calibri"/>
                          <a:ea typeface="Calibri"/>
                          <a:cs typeface="B Nazanin"/>
                        </a:rPr>
                        <a:t>Sn5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30</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C1</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2000" b="1" dirty="0" smtClean="0">
                          <a:solidFill>
                            <a:schemeClr val="accent1">
                              <a:lumMod val="50000"/>
                            </a:schemeClr>
                          </a:solidFill>
                          <a:effectLst/>
                          <a:latin typeface="Calibri"/>
                          <a:ea typeface="Calibri"/>
                          <a:cs typeface="B Nazanin"/>
                        </a:rPr>
                        <a:t>Null</a:t>
                      </a:r>
                      <a:endParaRPr lang="en-US" sz="2000" b="1" dirty="0">
                        <a:solidFill>
                          <a:schemeClr val="accent1">
                            <a:lumMod val="50000"/>
                          </a:schemeClr>
                        </a:solidFill>
                        <a:effectLst/>
                        <a:latin typeface="Calibri"/>
                        <a:ea typeface="Calibri"/>
                        <a:cs typeface="B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838200" y="5105400"/>
            <a:ext cx="7315200" cy="707886"/>
          </a:xfrm>
          <a:prstGeom prst="rect">
            <a:avLst/>
          </a:prstGeom>
        </p:spPr>
        <p:txBody>
          <a:bodyPr wrap="square">
            <a:spAutoFit/>
          </a:bodyPr>
          <a:lstStyle/>
          <a:p>
            <a:pPr marL="320040" lvl="1" indent="0" algn="r" rtl="1">
              <a:buNone/>
            </a:pPr>
            <a:r>
              <a:rPr lang="fa-IR" sz="2000" dirty="0">
                <a:cs typeface="B Nazanin" pitchFamily="2" charset="-78"/>
              </a:rPr>
              <a:t>مقادیر تهی علاوه بر اینکه جای زیادی را اشغال می کنند مشکلاتی را نیز باعث می گردند که قبلاً بیان شده است. </a:t>
            </a:r>
          </a:p>
        </p:txBody>
      </p:sp>
    </p:spTree>
    <p:extLst>
      <p:ext uri="{BB962C8B-B14F-4D97-AF65-F5344CB8AC3E}">
        <p14:creationId xmlns:p14="http://schemas.microsoft.com/office/powerpoint/2010/main" val="591573053"/>
      </p:ext>
    </p:extLst>
  </p:cSld>
  <p:clrMapOvr>
    <a:masterClrMapping/>
  </p:clrMapOvr>
  <mc:AlternateContent xmlns:mc="http://schemas.openxmlformats.org/markup-compatibility/2006" xmlns:p14="http://schemas.microsoft.com/office/powerpoint/2010/main">
    <mc:Choice Requires="p14">
      <p:transition spd="slow" p14:dur="1600">
        <p14:prism dir="d"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5994</TotalTime>
  <Words>5113</Words>
  <Application>Microsoft Office PowerPoint</Application>
  <PresentationFormat>On-screen Show (4:3)</PresentationFormat>
  <Paragraphs>1462</Paragraphs>
  <Slides>57</Slides>
  <Notes>7</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NewsPrint</vt:lpstr>
      <vt:lpstr>پایگاه داده ها  فصل هشتم: نرمال سازی</vt:lpstr>
      <vt:lpstr>فهرست مطالب</vt:lpstr>
      <vt:lpstr>PowerPoint Presentation</vt:lpstr>
      <vt:lpstr>نرمال سازی چیست؟</vt:lpstr>
      <vt:lpstr>PowerPoint Presentation</vt:lpstr>
      <vt:lpstr>PowerPoint Presentation</vt:lpstr>
      <vt:lpstr>ولی این عمل سه اشکال اساسی دارد :</vt:lpstr>
      <vt:lpstr>PowerPoint Presentation</vt:lpstr>
      <vt:lpstr>PowerPoint Presentation</vt:lpstr>
      <vt:lpstr>PowerPoint Presentation</vt:lpstr>
      <vt:lpstr>سطوح نرمال</vt:lpstr>
      <vt:lpstr>PowerPoint Presentation</vt:lpstr>
      <vt:lpstr>فرم 1NF</vt:lpstr>
      <vt:lpstr>PowerPoint Presentation</vt:lpstr>
      <vt:lpstr>مثال2: </vt:lpstr>
      <vt:lpstr>مثال2: </vt:lpstr>
      <vt:lpstr>مثال2: </vt:lpstr>
      <vt:lpstr>فرم 2NF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قضیۀ هیث (Heath)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اهداف کلی نرمال سازی عبارتنداز:</vt:lpstr>
      <vt:lpstr>پایان فصل هشتم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پایگاه داده ها</dc:title>
  <dc:creator>vahide</dc:creator>
  <cp:lastModifiedBy>vahide</cp:lastModifiedBy>
  <cp:revision>487</cp:revision>
  <dcterms:created xsi:type="dcterms:W3CDTF">2006-08-16T00:00:00Z</dcterms:created>
  <dcterms:modified xsi:type="dcterms:W3CDTF">2014-08-23T05:31:42Z</dcterms:modified>
</cp:coreProperties>
</file>